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35" r:id="rId1"/>
  </p:sldMasterIdLst>
  <p:notesMasterIdLst>
    <p:notesMasterId r:id="rId13"/>
  </p:notesMasterIdLst>
  <p:handoutMasterIdLst>
    <p:handoutMasterId r:id="rId14"/>
  </p:handoutMasterIdLst>
  <p:sldIdLst>
    <p:sldId id="258" r:id="rId2"/>
    <p:sldId id="275" r:id="rId3"/>
    <p:sldId id="294" r:id="rId4"/>
    <p:sldId id="295" r:id="rId5"/>
    <p:sldId id="296" r:id="rId6"/>
    <p:sldId id="297" r:id="rId7"/>
    <p:sldId id="322" r:id="rId8"/>
    <p:sldId id="316" r:id="rId9"/>
    <p:sldId id="323" r:id="rId10"/>
    <p:sldId id="321" r:id="rId11"/>
    <p:sldId id="274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4" autoAdjust="0"/>
    <p:restoredTop sz="94626"/>
  </p:normalViewPr>
  <p:slideViewPr>
    <p:cSldViewPr snapToGrid="0" snapToObjects="1">
      <p:cViewPr varScale="1">
        <p:scale>
          <a:sx n="124" d="100"/>
          <a:sy n="124" d="100"/>
        </p:scale>
        <p:origin x="1608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90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E38AD-3224-E642-BF56-F5FDC2B0CE4B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ADVANCED EV3 PROGRAMMING LESSON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99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6823B-C5C3-3348-857D-1380B98F4D0B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90395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163F-D250-C345-AB7B-84E75A4B6D76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6687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553A-C7D4-1348-9F3E-713CF0D2859A}" type="datetime1">
              <a:rPr lang="en-US" smtClean="0"/>
              <a:t>9/15/2023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972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0F671-7C82-4445-93E0-7C45FBB92E2E}" type="datetime1">
              <a:rPr lang="en-US" smtClean="0"/>
              <a:t>9/15/2023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98863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B9124-8841-B744-B5C6-AB2045E21DDE}" type="datetime1">
              <a:rPr lang="en-US" smtClean="0"/>
              <a:t>9/15/2023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26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2E90-A949-5F44-A52E-562B5AD34EBF}" type="datetime1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37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63EC4-95DA-1A44-88B2-6A9F0B9BDE8D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4120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fld id="{E1A80AEF-0399-4A4B-B712-0D3CD4E77C2A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36735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52099-EDDE-A143-975E-847C4643E6BD}" type="datetime1">
              <a:rPr lang="en-US" smtClean="0"/>
              <a:t>9/15/2023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82547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42AD35E-500E-1A49-BB25-12B2F8E5C5E8}" type="datetime1">
              <a:rPr lang="en-US" smtClean="0"/>
              <a:t>9/15/2023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830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</p:sldLayoutIdLst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EV3 Classroom:</a:t>
            </a:r>
            <a:br>
              <a:rPr lang="en-US" dirty="0"/>
            </a:br>
            <a:r>
              <a:rPr lang="en-US" dirty="0"/>
              <a:t>Line Follower </a:t>
            </a:r>
            <a:r>
              <a:rPr lang="en-US" dirty="0" err="1"/>
              <a:t>Propor</a:t>
            </a:r>
            <a:r>
              <a:rPr lang="ro-RO" dirty="0"/>
              <a:t>ț</a:t>
            </a:r>
            <a:r>
              <a:rPr lang="en-US" dirty="0" err="1"/>
              <a:t>ional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9B650751-DF9B-5244-ABAC-AB1C7A99B67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851" y="4560307"/>
            <a:ext cx="1444298" cy="1444298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E7BF44BA-D01F-1F4D-964A-3969DA6655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55" t="7277" r="2818" b="5432"/>
          <a:stretch/>
        </p:blipFill>
        <p:spPr>
          <a:xfrm>
            <a:off x="5294149" y="268395"/>
            <a:ext cx="3603295" cy="138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21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F06B-B3BE-FB4C-A9B8-33E87108F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</a:t>
            </a:r>
            <a:r>
              <a:rPr lang="en-US" dirty="0" err="1"/>
              <a:t>Propor</a:t>
            </a:r>
            <a:r>
              <a:rPr lang="ro-RO" dirty="0"/>
              <a:t>ț</a:t>
            </a:r>
            <a:r>
              <a:rPr lang="en-US" dirty="0" err="1"/>
              <a:t>ional</a:t>
            </a:r>
            <a:r>
              <a:rPr lang="en-US" dirty="0"/>
              <a:t> (Constanta 0.8)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BB9D3-0122-404B-815A-2B1808CA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pic>
        <p:nvPicPr>
          <p:cNvPr id="11" name="p8 576">
            <a:hlinkClick r:id="" action="ppaction://media"/>
            <a:extLst>
              <a:ext uri="{FF2B5EF4-FFF2-40B4-BE49-F238E27FC236}">
                <a16:creationId xmlns:a16="http://schemas.microsoft.com/office/drawing/2014/main" id="{BBF41049-1EE2-45EC-83FB-628FA05515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3224" y="1372294"/>
            <a:ext cx="8407990" cy="472992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1ED56F-0224-AC47-92F7-D8B7F2C5B190}"/>
              </a:ext>
            </a:extLst>
          </p:cNvPr>
          <p:cNvSpPr txBox="1"/>
          <p:nvPr/>
        </p:nvSpPr>
        <p:spPr>
          <a:xfrm>
            <a:off x="498277" y="5788873"/>
            <a:ext cx="3720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Play video. Turn on volume</a:t>
            </a:r>
          </a:p>
        </p:txBody>
      </p:sp>
    </p:spTree>
    <p:extLst>
      <p:ext uri="{BB962C8B-B14F-4D97-AF65-F5344CB8AC3E}">
        <p14:creationId xmlns:p14="http://schemas.microsoft.com/office/powerpoint/2010/main" val="218903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5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955" y="1480772"/>
            <a:ext cx="8574087" cy="4307294"/>
          </a:xfrm>
        </p:spPr>
        <p:txBody>
          <a:bodyPr/>
          <a:lstStyle/>
          <a:p>
            <a:r>
              <a:rPr lang="ro-RO" sz="2400" dirty="0"/>
              <a:t>Această lecție de Mindstorms a fost realizată de </a:t>
            </a:r>
            <a:r>
              <a:rPr lang="en-US" sz="2400" dirty="0"/>
              <a:t>Sanjay </a:t>
            </a:r>
            <a:r>
              <a:rPr lang="en-US" sz="2400" dirty="0" err="1"/>
              <a:t>Seshan</a:t>
            </a:r>
            <a:r>
              <a:rPr lang="en-US" sz="2400" dirty="0"/>
              <a:t> </a:t>
            </a:r>
            <a:r>
              <a:rPr lang="ro-RO" sz="2400" dirty="0"/>
              <a:t>și</a:t>
            </a:r>
            <a:r>
              <a:rPr lang="en-US" sz="2400" dirty="0"/>
              <a:t> Arvind </a:t>
            </a:r>
            <a:r>
              <a:rPr lang="en-US" sz="2400" dirty="0" err="1"/>
              <a:t>Seshan</a:t>
            </a:r>
            <a:r>
              <a:rPr lang="ro-RO" sz="2400" dirty="0"/>
              <a:t>.</a:t>
            </a:r>
          </a:p>
          <a:p>
            <a:r>
              <a:rPr lang="ro-RO" sz="2400" dirty="0"/>
              <a:t>Mai multe lecții sunt disponibile pe ev3lessons.com</a:t>
            </a:r>
          </a:p>
          <a:p>
            <a:r>
              <a:rPr lang="ro-RO" sz="2400" dirty="0"/>
              <a:t>Această lecție a fost tradusă în limba română de echipa de robotică FTC – ROSOPHIA #21455 RO20.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Credits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3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1110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Î</a:t>
            </a:r>
            <a:r>
              <a:rPr lang="en-US" dirty="0" err="1"/>
              <a:t>nv</a:t>
            </a:r>
            <a:r>
              <a:rPr lang="ro-RO" dirty="0"/>
              <a:t>ățăm</a:t>
            </a:r>
            <a:r>
              <a:rPr lang="en-US" dirty="0"/>
              <a:t> cum s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cree</a:t>
            </a:r>
            <a:r>
              <a:rPr lang="ro-RO" dirty="0"/>
              <a:t>m</a:t>
            </a:r>
            <a:r>
              <a:rPr lang="en-US" dirty="0"/>
              <a:t> un Line Follower </a:t>
            </a:r>
            <a:r>
              <a:rPr lang="en-US" dirty="0" err="1"/>
              <a:t>propor</a:t>
            </a:r>
            <a:r>
              <a:rPr lang="ro-RO" dirty="0"/>
              <a:t>ț</a:t>
            </a:r>
            <a:r>
              <a:rPr lang="en-US" dirty="0" err="1"/>
              <a:t>ional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i="1" dirty="0"/>
              <a:t>Condi</a:t>
            </a:r>
            <a:r>
              <a:rPr lang="ro-RO" b="1" i="1" dirty="0"/>
              <a:t>ț</a:t>
            </a:r>
            <a:r>
              <a:rPr lang="en-US" b="1" i="1" dirty="0"/>
              <a:t>ii </a:t>
            </a:r>
            <a:r>
              <a:rPr lang="en-US" b="1" i="1" dirty="0" err="1"/>
              <a:t>prealabile</a:t>
            </a:r>
            <a:r>
              <a:rPr lang="en-US" b="1" i="1" dirty="0"/>
              <a:t>: </a:t>
            </a:r>
            <a:endParaRPr lang="ro-RO" b="1" i="1" dirty="0"/>
          </a:p>
          <a:p>
            <a:pPr marL="0" indent="0">
              <a:buNone/>
            </a:pPr>
            <a:r>
              <a:rPr lang="en-US" dirty="0"/>
              <a:t>Line Follower de </a:t>
            </a:r>
            <a:r>
              <a:rPr lang="en-US" dirty="0" err="1"/>
              <a:t>baza</a:t>
            </a:r>
            <a:r>
              <a:rPr lang="en-US" dirty="0"/>
              <a:t>, Line Follower pe </a:t>
            </a:r>
            <a:r>
              <a:rPr lang="en-US" dirty="0" err="1"/>
              <a:t>culoare</a:t>
            </a:r>
            <a:r>
              <a:rPr lang="en-US" dirty="0"/>
              <a:t>, </a:t>
            </a:r>
            <a:r>
              <a:rPr lang="en-US" dirty="0" err="1"/>
              <a:t>Calibrarea</a:t>
            </a:r>
            <a:r>
              <a:rPr lang="en-US" dirty="0"/>
              <a:t> </a:t>
            </a:r>
            <a:r>
              <a:rPr lang="en-US" dirty="0" err="1"/>
              <a:t>senzorului</a:t>
            </a:r>
            <a:r>
              <a:rPr lang="en-US" dirty="0"/>
              <a:t> de </a:t>
            </a:r>
            <a:r>
              <a:rPr lang="en-US" dirty="0" err="1"/>
              <a:t>culoare</a:t>
            </a:r>
            <a:r>
              <a:rPr lang="en-US" dirty="0"/>
              <a:t>, Control Proportional, </a:t>
            </a:r>
            <a:r>
              <a:rPr lang="en-US" dirty="0" err="1"/>
              <a:t>Blockuri</a:t>
            </a:r>
            <a:r>
              <a:rPr lang="en-US" dirty="0"/>
              <a:t> Operator (</a:t>
            </a:r>
            <a:r>
              <a:rPr lang="en-US" dirty="0" err="1"/>
              <a:t>Blockuri</a:t>
            </a:r>
            <a:r>
              <a:rPr lang="en-US" dirty="0"/>
              <a:t> de tip Math)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Obiectivele</a:t>
            </a:r>
            <a:r>
              <a:rPr lang="en-US" dirty="0"/>
              <a:t> </a:t>
            </a:r>
            <a:r>
              <a:rPr lang="ro-RO" dirty="0"/>
              <a:t>l</a:t>
            </a:r>
            <a:r>
              <a:rPr lang="en-US" dirty="0" err="1"/>
              <a:t>ec</a:t>
            </a:r>
            <a:r>
              <a:rPr lang="ro-RO" dirty="0"/>
              <a:t>ț</a:t>
            </a:r>
            <a:r>
              <a:rPr lang="en-US" dirty="0" err="1"/>
              <a:t>iei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09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Citirile</a:t>
            </a:r>
            <a:r>
              <a:rPr lang="en-US" dirty="0"/>
              <a:t> </a:t>
            </a:r>
            <a:r>
              <a:rPr lang="en-US" dirty="0" err="1"/>
              <a:t>senzorului</a:t>
            </a:r>
            <a:r>
              <a:rPr lang="en-US" dirty="0"/>
              <a:t> de </a:t>
            </a:r>
            <a:r>
              <a:rPr lang="en-US" dirty="0" err="1"/>
              <a:t>lumin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arat</a:t>
            </a:r>
            <a:r>
              <a:rPr lang="ro-RO" dirty="0"/>
              <a:t>ă</a:t>
            </a:r>
            <a:r>
              <a:rPr lang="en-US" dirty="0"/>
              <a:t> c</a:t>
            </a:r>
            <a:r>
              <a:rPr lang="ro-RO" dirty="0"/>
              <a:t>â</a:t>
            </a:r>
            <a:r>
              <a:rPr lang="en-US" dirty="0"/>
              <a:t>t de ,,</a:t>
            </a:r>
            <a:r>
              <a:rPr lang="ro-RO" dirty="0"/>
              <a:t>î</a:t>
            </a:r>
            <a:r>
              <a:rPr lang="en-US" dirty="0" err="1"/>
              <a:t>ntunecat</a:t>
            </a:r>
            <a:r>
              <a:rPr lang="ro-RO" dirty="0"/>
              <a:t>ă</a:t>
            </a:r>
            <a:r>
              <a:rPr lang="en-US" dirty="0"/>
              <a:t>”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suprafa</a:t>
            </a:r>
            <a:r>
              <a:rPr lang="ro-RO" dirty="0"/>
              <a:t>ț</a:t>
            </a:r>
            <a:r>
              <a:rPr lang="en-US" dirty="0"/>
              <a:t>a m</a:t>
            </a:r>
            <a:r>
              <a:rPr lang="ro-RO" dirty="0"/>
              <a:t>ă</a:t>
            </a:r>
            <a:r>
              <a:rPr lang="en-US" dirty="0" err="1"/>
              <a:t>surat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/>
              <a:t>n </a:t>
            </a:r>
            <a:r>
              <a:rPr lang="en-US" dirty="0" err="1"/>
              <a:t>medie</a:t>
            </a:r>
            <a:endParaRPr lang="en-US" dirty="0"/>
          </a:p>
          <a:p>
            <a:r>
              <a:rPr lang="en-US" dirty="0" err="1"/>
              <a:t>Citirile</a:t>
            </a:r>
            <a:r>
              <a:rPr lang="en-US" dirty="0"/>
              <a:t> calibrate </a:t>
            </a:r>
            <a:r>
              <a:rPr lang="en-US" dirty="0" err="1"/>
              <a:t>ar</a:t>
            </a:r>
            <a:r>
              <a:rPr lang="en-US" dirty="0"/>
              <a:t> </a:t>
            </a:r>
            <a:r>
              <a:rPr lang="en-US" dirty="0" err="1"/>
              <a:t>trebui</a:t>
            </a:r>
            <a:r>
              <a:rPr lang="en-US" dirty="0"/>
              <a:t> s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varieze</a:t>
            </a:r>
            <a:r>
              <a:rPr lang="en-US" dirty="0"/>
              <a:t> ca </a:t>
            </a:r>
            <a:r>
              <a:rPr lang="en-US" dirty="0" err="1"/>
              <a:t>valoare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ntre</a:t>
            </a:r>
            <a:r>
              <a:rPr lang="en-US" dirty="0"/>
              <a:t> 100 (pe </a:t>
            </a:r>
            <a:r>
              <a:rPr lang="en-US" dirty="0" err="1"/>
              <a:t>alb</a:t>
            </a:r>
            <a:r>
              <a:rPr lang="en-US" dirty="0"/>
              <a:t>) </a:t>
            </a:r>
            <a:r>
              <a:rPr lang="ro-RO" dirty="0"/>
              <a:t>ș</a:t>
            </a:r>
            <a:r>
              <a:rPr lang="en-US" dirty="0" err="1"/>
              <a:t>i</a:t>
            </a:r>
            <a:r>
              <a:rPr lang="en-US" dirty="0"/>
              <a:t> 0 (pe </a:t>
            </a:r>
            <a:r>
              <a:rPr lang="en-US" dirty="0" err="1"/>
              <a:t>negru</a:t>
            </a:r>
            <a:r>
              <a:rPr lang="en-US" dirty="0"/>
              <a:t>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</a:t>
            </a:r>
            <a:r>
              <a:rPr lang="ro-RO" dirty="0"/>
              <a:t>â</a:t>
            </a:r>
            <a:r>
              <a:rPr lang="en-US" dirty="0"/>
              <a:t>t de </a:t>
            </a:r>
            <a:r>
              <a:rPr lang="en-US" dirty="0" err="1"/>
              <a:t>departe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robotul</a:t>
            </a:r>
            <a:r>
              <a:rPr lang="en-US" dirty="0"/>
              <a:t> fa</a:t>
            </a:r>
            <a:r>
              <a:rPr lang="ro-RO" dirty="0"/>
              <a:t>ță</a:t>
            </a:r>
            <a:r>
              <a:rPr lang="en-US" dirty="0"/>
              <a:t> de </a:t>
            </a:r>
            <a:r>
              <a:rPr lang="en-US" dirty="0" err="1"/>
              <a:t>linie</a:t>
            </a:r>
            <a:r>
              <a:rPr lang="en-US" dirty="0"/>
              <a:t>?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623560" y="4938584"/>
            <a:ext cx="5974373" cy="0"/>
          </a:xfrm>
          <a:prstGeom prst="line">
            <a:avLst/>
          </a:prstGeom>
          <a:ln w="4667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6663893" y="3692674"/>
            <a:ext cx="290147" cy="290147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extBox 7"/>
          <p:cNvSpPr txBox="1"/>
          <p:nvPr/>
        </p:nvSpPr>
        <p:spPr>
          <a:xfrm>
            <a:off x="4502100" y="3711701"/>
            <a:ext cx="194412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Zona m</a:t>
            </a:r>
            <a:r>
              <a:rPr lang="ro-RO" sz="1350" dirty="0"/>
              <a:t>ă</a:t>
            </a:r>
            <a:r>
              <a:rPr lang="en-US" sz="1350" dirty="0" err="1"/>
              <a:t>surat</a:t>
            </a:r>
            <a:r>
              <a:rPr lang="ro-RO" sz="1350" dirty="0"/>
              <a:t>ă</a:t>
            </a:r>
            <a:r>
              <a:rPr lang="en-US" sz="1350" dirty="0"/>
              <a:t> de </a:t>
            </a:r>
            <a:r>
              <a:rPr lang="en-US" sz="1350" dirty="0" err="1"/>
              <a:t>senzor</a:t>
            </a:r>
            <a:endParaRPr lang="en-US" sz="1350" dirty="0"/>
          </a:p>
        </p:txBody>
      </p:sp>
      <p:sp>
        <p:nvSpPr>
          <p:cNvPr id="9" name="TextBox 8"/>
          <p:cNvSpPr txBox="1"/>
          <p:nvPr/>
        </p:nvSpPr>
        <p:spPr>
          <a:xfrm>
            <a:off x="7800476" y="4803340"/>
            <a:ext cx="51488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Linie</a:t>
            </a:r>
            <a:endParaRPr lang="en-US" sz="1350" dirty="0"/>
          </a:p>
        </p:txBody>
      </p:sp>
      <p:sp>
        <p:nvSpPr>
          <p:cNvPr id="10" name="Oval 9"/>
          <p:cNvSpPr/>
          <p:nvPr/>
        </p:nvSpPr>
        <p:spPr>
          <a:xfrm>
            <a:off x="1726195" y="4386789"/>
            <a:ext cx="290147" cy="290147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TextBox 11"/>
          <p:cNvSpPr txBox="1"/>
          <p:nvPr/>
        </p:nvSpPr>
        <p:spPr>
          <a:xfrm>
            <a:off x="1305200" y="4042168"/>
            <a:ext cx="98866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Citire</a:t>
            </a:r>
            <a:r>
              <a:rPr lang="en-US" sz="1350" dirty="0"/>
              <a:t> = 100</a:t>
            </a:r>
          </a:p>
        </p:txBody>
      </p:sp>
      <p:sp>
        <p:nvSpPr>
          <p:cNvPr id="13" name="Oval 12"/>
          <p:cNvSpPr/>
          <p:nvPr/>
        </p:nvSpPr>
        <p:spPr>
          <a:xfrm>
            <a:off x="2644990" y="4785789"/>
            <a:ext cx="290147" cy="290147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TextBox 13"/>
          <p:cNvSpPr txBox="1"/>
          <p:nvPr/>
        </p:nvSpPr>
        <p:spPr>
          <a:xfrm>
            <a:off x="2223996" y="4441168"/>
            <a:ext cx="81233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Citire</a:t>
            </a:r>
            <a:r>
              <a:rPr lang="en-US" sz="1350" dirty="0"/>
              <a:t> = 0</a:t>
            </a:r>
          </a:p>
        </p:txBody>
      </p:sp>
      <p:sp>
        <p:nvSpPr>
          <p:cNvPr id="15" name="Oval 14"/>
          <p:cNvSpPr/>
          <p:nvPr/>
        </p:nvSpPr>
        <p:spPr>
          <a:xfrm>
            <a:off x="3640330" y="4607746"/>
            <a:ext cx="290147" cy="290147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TextBox 15"/>
          <p:cNvSpPr txBox="1"/>
          <p:nvPr/>
        </p:nvSpPr>
        <p:spPr>
          <a:xfrm>
            <a:off x="3219336" y="4263124"/>
            <a:ext cx="90050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Citire</a:t>
            </a:r>
            <a:r>
              <a:rPr lang="en-US" sz="1350" dirty="0"/>
              <a:t> = 50</a:t>
            </a:r>
          </a:p>
        </p:txBody>
      </p:sp>
      <p:sp>
        <p:nvSpPr>
          <p:cNvPr id="17" name="Oval 16"/>
          <p:cNvSpPr/>
          <p:nvPr/>
        </p:nvSpPr>
        <p:spPr>
          <a:xfrm>
            <a:off x="4708204" y="4683529"/>
            <a:ext cx="290147" cy="290147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TextBox 17"/>
          <p:cNvSpPr txBox="1"/>
          <p:nvPr/>
        </p:nvSpPr>
        <p:spPr>
          <a:xfrm>
            <a:off x="4287210" y="4338908"/>
            <a:ext cx="90050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Citire</a:t>
            </a:r>
            <a:r>
              <a:rPr lang="en-US" sz="1350" dirty="0"/>
              <a:t> = 25</a:t>
            </a:r>
          </a:p>
        </p:txBody>
      </p:sp>
      <p:sp>
        <p:nvSpPr>
          <p:cNvPr id="19" name="Oval 18"/>
          <p:cNvSpPr/>
          <p:nvPr/>
        </p:nvSpPr>
        <p:spPr>
          <a:xfrm>
            <a:off x="5900948" y="4553140"/>
            <a:ext cx="290147" cy="290147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0" name="TextBox 19"/>
          <p:cNvSpPr txBox="1"/>
          <p:nvPr/>
        </p:nvSpPr>
        <p:spPr>
          <a:xfrm>
            <a:off x="5479954" y="4208518"/>
            <a:ext cx="90050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err="1"/>
              <a:t>Citire</a:t>
            </a:r>
            <a:r>
              <a:rPr lang="en-US" sz="1350" dirty="0"/>
              <a:t> = 75</a:t>
            </a:r>
          </a:p>
        </p:txBody>
      </p:sp>
    </p:spTree>
    <p:extLst>
      <p:ext uri="{BB962C8B-B14F-4D97-AF65-F5344CB8AC3E}">
        <p14:creationId xmlns:p14="http://schemas.microsoft.com/office/powerpoint/2010/main" val="22108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err="1"/>
              <a:t>Calculul</a:t>
            </a:r>
            <a:r>
              <a:rPr lang="en-US" b="1" dirty="0"/>
              <a:t> </a:t>
            </a:r>
            <a:r>
              <a:rPr lang="en-US" b="1" dirty="0" err="1"/>
              <a:t>erorii</a:t>
            </a:r>
            <a:r>
              <a:rPr lang="en-US" dirty="0">
                <a:sym typeface="Wingdings"/>
              </a:rPr>
              <a:t> c</a:t>
            </a:r>
            <a:r>
              <a:rPr lang="ro-RO" dirty="0">
                <a:sym typeface="Wingdings"/>
              </a:rPr>
              <a:t>â</a:t>
            </a:r>
            <a:r>
              <a:rPr lang="en-US" dirty="0">
                <a:sym typeface="Wingdings"/>
              </a:rPr>
              <a:t>t de </a:t>
            </a:r>
            <a:r>
              <a:rPr lang="en-US" dirty="0" err="1">
                <a:sym typeface="Wingdings"/>
              </a:rPr>
              <a:t>departe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este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robotul</a:t>
            </a:r>
            <a:r>
              <a:rPr lang="en-US" dirty="0">
                <a:sym typeface="Wingdings"/>
              </a:rPr>
              <a:t> fa</a:t>
            </a:r>
            <a:r>
              <a:rPr lang="ro-RO" dirty="0">
                <a:sym typeface="Wingdings"/>
              </a:rPr>
              <a:t>ță</a:t>
            </a:r>
            <a:r>
              <a:rPr lang="en-US" dirty="0">
                <a:sym typeface="Wingdings"/>
              </a:rPr>
              <a:t> de </a:t>
            </a:r>
            <a:r>
              <a:rPr lang="en-US" dirty="0" err="1">
                <a:sym typeface="Wingdings"/>
              </a:rPr>
              <a:t>locul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dorit</a:t>
            </a:r>
            <a:endParaRPr lang="en-US" dirty="0">
              <a:sym typeface="Wingdings"/>
            </a:endParaRPr>
          </a:p>
          <a:p>
            <a:pPr lvl="1"/>
            <a:r>
              <a:rPr lang="en-US" dirty="0" err="1">
                <a:sym typeface="Wingdings"/>
              </a:rPr>
              <a:t>Robotul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urm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re</a:t>
            </a:r>
            <a:r>
              <a:rPr lang="ro-RO" dirty="0">
                <a:sym typeface="Wingdings"/>
              </a:rPr>
              <a:t>ș</a:t>
            </a:r>
            <a:r>
              <a:rPr lang="en-US" dirty="0" err="1">
                <a:sym typeface="Wingdings"/>
              </a:rPr>
              <a:t>te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marginea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liniei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traiectoria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b="1" i="1" dirty="0" err="1">
                <a:sym typeface="Wingdings" panose="05000000000000000000" pitchFamily="2" charset="2"/>
              </a:rPr>
              <a:t>Dorit</a:t>
            </a:r>
            <a:r>
              <a:rPr lang="ro-RO" b="1" i="1" dirty="0">
                <a:sym typeface="Wingdings" panose="05000000000000000000" pitchFamily="2" charset="2"/>
              </a:rPr>
              <a:t>ă</a:t>
            </a:r>
            <a:r>
              <a:rPr lang="en-US" b="1" i="1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ar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trebui</a:t>
            </a:r>
            <a:r>
              <a:rPr lang="en-US" dirty="0">
                <a:sym typeface="Wingdings" panose="05000000000000000000" pitchFamily="2" charset="2"/>
              </a:rPr>
              <a:t> s</a:t>
            </a:r>
            <a:r>
              <a:rPr lang="ro-RO" dirty="0">
                <a:sym typeface="Wingdings" panose="05000000000000000000" pitchFamily="2" charset="2"/>
              </a:rPr>
              <a:t>ă</a:t>
            </a:r>
            <a:r>
              <a:rPr lang="en-US" dirty="0">
                <a:sym typeface="Wingdings" panose="05000000000000000000" pitchFamily="2" charset="2"/>
              </a:rPr>
              <a:t> fie c</a:t>
            </a:r>
            <a:r>
              <a:rPr lang="ro-RO" dirty="0">
                <a:sym typeface="Wingdings" panose="05000000000000000000" pitchFamily="2" charset="2"/>
              </a:rPr>
              <a:t>â</a:t>
            </a:r>
            <a:r>
              <a:rPr lang="en-US" dirty="0" err="1">
                <a:sym typeface="Wingdings" panose="05000000000000000000" pitchFamily="2" charset="2"/>
              </a:rPr>
              <a:t>nd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senzorul</a:t>
            </a:r>
            <a:r>
              <a:rPr lang="en-US" dirty="0">
                <a:sym typeface="Wingdings" panose="05000000000000000000" pitchFamily="2" charset="2"/>
              </a:rPr>
              <a:t> cite</a:t>
            </a:r>
            <a:r>
              <a:rPr lang="ro-RO" dirty="0">
                <a:sym typeface="Wingdings" panose="05000000000000000000" pitchFamily="2" charset="2"/>
              </a:rPr>
              <a:t>ș</a:t>
            </a:r>
            <a:r>
              <a:rPr lang="en-US" dirty="0" err="1">
                <a:sym typeface="Wingdings" panose="05000000000000000000" pitchFamily="2" charset="2"/>
              </a:rPr>
              <a:t>te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valoarea</a:t>
            </a:r>
            <a:r>
              <a:rPr lang="en-US" dirty="0">
                <a:sym typeface="Wingdings" panose="05000000000000000000" pitchFamily="2" charset="2"/>
              </a:rPr>
              <a:t> 50</a:t>
            </a:r>
          </a:p>
          <a:p>
            <a:pPr lvl="1"/>
            <a:r>
              <a:rPr lang="en-US" dirty="0" err="1">
                <a:sym typeface="Wingdings"/>
              </a:rPr>
              <a:t>Eroarea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ar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trebui</a:t>
            </a:r>
            <a:r>
              <a:rPr lang="en-US" dirty="0">
                <a:sym typeface="Wingdings"/>
              </a:rPr>
              <a:t> s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arate</a:t>
            </a:r>
            <a:r>
              <a:rPr lang="en-US" dirty="0">
                <a:sym typeface="Wingdings"/>
              </a:rPr>
              <a:t> c</a:t>
            </a:r>
            <a:r>
              <a:rPr lang="ro-RO" dirty="0">
                <a:sym typeface="Wingdings"/>
              </a:rPr>
              <a:t>â</a:t>
            </a:r>
            <a:r>
              <a:rPr lang="en-US" dirty="0">
                <a:sym typeface="Wingdings"/>
              </a:rPr>
              <a:t>t de </a:t>
            </a:r>
            <a:r>
              <a:rPr lang="en-US" dirty="0" err="1">
                <a:sym typeface="Wingdings"/>
              </a:rPr>
              <a:t>departe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este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valoarea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citit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de </a:t>
            </a:r>
            <a:r>
              <a:rPr lang="en-US" dirty="0" err="1">
                <a:sym typeface="Wingdings"/>
              </a:rPr>
              <a:t>senzor</a:t>
            </a:r>
            <a:r>
              <a:rPr lang="en-US" dirty="0">
                <a:sym typeface="Wingdings"/>
              </a:rPr>
              <a:t> fa</a:t>
            </a:r>
            <a:r>
              <a:rPr lang="ro-RO" dirty="0">
                <a:sym typeface="Wingdings"/>
              </a:rPr>
              <a:t>ță</a:t>
            </a:r>
            <a:r>
              <a:rPr lang="en-US" dirty="0">
                <a:sym typeface="Wingdings"/>
              </a:rPr>
              <a:t> de 50</a:t>
            </a:r>
          </a:p>
          <a:p>
            <a:r>
              <a:rPr lang="ro-RO" b="1" dirty="0">
                <a:sym typeface="Wingdings"/>
              </a:rPr>
              <a:t>Realizarea</a:t>
            </a:r>
            <a:r>
              <a:rPr lang="en-US" b="1" dirty="0">
                <a:sym typeface="Wingdings"/>
              </a:rPr>
              <a:t> </a:t>
            </a:r>
            <a:r>
              <a:rPr lang="en-US" b="1" dirty="0" err="1">
                <a:sym typeface="Wingdings"/>
              </a:rPr>
              <a:t>corec</a:t>
            </a:r>
            <a:r>
              <a:rPr lang="ro-RO" b="1" dirty="0">
                <a:sym typeface="Wingdings"/>
              </a:rPr>
              <a:t>ț</a:t>
            </a:r>
            <a:r>
              <a:rPr lang="en-US" b="1" dirty="0" err="1">
                <a:sym typeface="Wingdings"/>
              </a:rPr>
              <a:t>iei</a:t>
            </a:r>
            <a:r>
              <a:rPr lang="en-US" dirty="0">
                <a:sym typeface="Wingdings"/>
              </a:rPr>
              <a:t> F</a:t>
            </a:r>
            <a:r>
              <a:rPr lang="ro-RO" dirty="0">
                <a:sym typeface="Wingdings"/>
              </a:rPr>
              <a:t>ă ca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robotul</a:t>
            </a:r>
            <a:r>
              <a:rPr lang="en-US" dirty="0">
                <a:sym typeface="Wingdings"/>
              </a:rPr>
              <a:t> s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</a:t>
            </a:r>
            <a:r>
              <a:rPr lang="ro-RO" dirty="0">
                <a:sym typeface="Wingdings"/>
              </a:rPr>
              <a:t>realizeze</a:t>
            </a:r>
            <a:r>
              <a:rPr lang="en-US" dirty="0">
                <a:sym typeface="Wingdings"/>
              </a:rPr>
              <a:t> o mi</a:t>
            </a:r>
            <a:r>
              <a:rPr lang="ro-RO" dirty="0">
                <a:sym typeface="Wingdings"/>
              </a:rPr>
              <a:t>ș</a:t>
            </a:r>
            <a:r>
              <a:rPr lang="en-US" dirty="0">
                <a:sym typeface="Wingdings"/>
              </a:rPr>
              <a:t>care </a:t>
            </a:r>
            <a:r>
              <a:rPr lang="en-US" dirty="0" err="1">
                <a:sym typeface="Wingdings"/>
              </a:rPr>
              <a:t>propor</a:t>
            </a:r>
            <a:r>
              <a:rPr lang="ro-RO" dirty="0">
                <a:sym typeface="Wingdings"/>
              </a:rPr>
              <a:t>ț</a:t>
            </a:r>
            <a:r>
              <a:rPr lang="en-US" dirty="0" err="1">
                <a:sym typeface="Wingdings"/>
              </a:rPr>
              <a:t>ional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cu </a:t>
            </a:r>
            <a:r>
              <a:rPr lang="en-US" dirty="0" err="1">
                <a:sym typeface="Wingdings"/>
              </a:rPr>
              <a:t>eroarea</a:t>
            </a:r>
            <a:r>
              <a:rPr lang="en-US" dirty="0">
                <a:sym typeface="Wingdings"/>
              </a:rPr>
              <a:t>. </a:t>
            </a:r>
            <a:r>
              <a:rPr lang="en-US" dirty="0" err="1">
                <a:sym typeface="Wingdings"/>
              </a:rPr>
              <a:t>Trebuie</a:t>
            </a:r>
            <a:r>
              <a:rPr lang="en-US" dirty="0">
                <a:sym typeface="Wingdings"/>
              </a:rPr>
              <a:t> s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</a:t>
            </a:r>
            <a:r>
              <a:rPr lang="ro-RO" dirty="0">
                <a:sym typeface="Wingdings"/>
              </a:rPr>
              <a:t>î</a:t>
            </a:r>
            <a:r>
              <a:rPr lang="en-US" dirty="0" err="1">
                <a:sym typeface="Wingdings"/>
              </a:rPr>
              <a:t>nmul</a:t>
            </a:r>
            <a:r>
              <a:rPr lang="ro-RO" dirty="0">
                <a:sym typeface="Wingdings"/>
              </a:rPr>
              <a:t>ț</a:t>
            </a:r>
            <a:r>
              <a:rPr lang="en-US" dirty="0">
                <a:sym typeface="Wingdings"/>
              </a:rPr>
              <a:t>e</a:t>
            </a:r>
            <a:r>
              <a:rPr lang="ro-RO" dirty="0">
                <a:sym typeface="Wingdings"/>
              </a:rPr>
              <a:t>ș</a:t>
            </a:r>
            <a:r>
              <a:rPr lang="en-US" dirty="0" err="1">
                <a:sym typeface="Wingdings"/>
              </a:rPr>
              <a:t>ti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eroare</a:t>
            </a:r>
            <a:r>
              <a:rPr lang="en-US" dirty="0">
                <a:sym typeface="Wingdings"/>
              </a:rPr>
              <a:t> cu un factor </a:t>
            </a:r>
            <a:r>
              <a:rPr lang="en-US" dirty="0" err="1">
                <a:sym typeface="Wingdings"/>
              </a:rPr>
              <a:t>ce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scaleaz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ca s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determine </a:t>
            </a:r>
            <a:r>
              <a:rPr lang="en-US" dirty="0" err="1">
                <a:sym typeface="Wingdings"/>
              </a:rPr>
              <a:t>corec</a:t>
            </a:r>
            <a:r>
              <a:rPr lang="ro-RO" dirty="0">
                <a:sym typeface="Wingdings"/>
              </a:rPr>
              <a:t>ț</a:t>
            </a:r>
            <a:r>
              <a:rPr lang="en-US" dirty="0" err="1">
                <a:sym typeface="Wingdings"/>
              </a:rPr>
              <a:t>ia.</a:t>
            </a:r>
            <a:endParaRPr lang="en-US" dirty="0">
              <a:sym typeface="Wingdings"/>
            </a:endParaRPr>
          </a:p>
          <a:p>
            <a:pPr lvl="1"/>
            <a:r>
              <a:rPr lang="en-US" dirty="0">
                <a:sym typeface="Wingdings"/>
              </a:rPr>
              <a:t>Ca s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urm</a:t>
            </a:r>
            <a:r>
              <a:rPr lang="ro-RO" dirty="0">
                <a:sym typeface="Wingdings"/>
              </a:rPr>
              <a:t>ă</a:t>
            </a:r>
            <a:r>
              <a:rPr lang="en-US" dirty="0" err="1">
                <a:sym typeface="Wingdings"/>
              </a:rPr>
              <a:t>reasc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o </a:t>
            </a:r>
            <a:r>
              <a:rPr lang="en-US" dirty="0" err="1">
                <a:sym typeface="Wingdings"/>
              </a:rPr>
              <a:t>linie</a:t>
            </a:r>
            <a:r>
              <a:rPr lang="ro-RO" dirty="0">
                <a:sym typeface="Wingdings"/>
              </a:rPr>
              <a:t>,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robotul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trebuie</a:t>
            </a:r>
            <a:r>
              <a:rPr lang="en-US" dirty="0">
                <a:sym typeface="Wingdings"/>
              </a:rPr>
              <a:t> s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se </a:t>
            </a:r>
            <a:r>
              <a:rPr lang="en-US" dirty="0" err="1">
                <a:sym typeface="Wingdings"/>
              </a:rPr>
              <a:t>curbeze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spre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marginea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liniei</a:t>
            </a:r>
            <a:endParaRPr lang="en-US" dirty="0">
              <a:sym typeface="Wingdings"/>
            </a:endParaRPr>
          </a:p>
          <a:p>
            <a:pPr lvl="1"/>
            <a:r>
              <a:rPr lang="en-US" dirty="0" err="1">
                <a:sym typeface="Wingdings"/>
              </a:rPr>
              <a:t>Robotul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trebuie</a:t>
            </a:r>
            <a:r>
              <a:rPr lang="en-US" dirty="0">
                <a:sym typeface="Wingdings"/>
              </a:rPr>
              <a:t> s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curbeze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mai</a:t>
            </a:r>
            <a:r>
              <a:rPr lang="en-US" dirty="0">
                <a:sym typeface="Wingdings"/>
              </a:rPr>
              <a:t> str</a:t>
            </a:r>
            <a:r>
              <a:rPr lang="ro-RO" dirty="0">
                <a:sym typeface="Wingdings"/>
              </a:rPr>
              <a:t>â</a:t>
            </a:r>
            <a:r>
              <a:rPr lang="en-US" dirty="0">
                <a:sym typeface="Wingdings"/>
              </a:rPr>
              <a:t>ns </a:t>
            </a:r>
            <a:r>
              <a:rPr lang="en-US" dirty="0" err="1">
                <a:sym typeface="Wingdings"/>
              </a:rPr>
              <a:t>dac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e </a:t>
            </a:r>
            <a:r>
              <a:rPr lang="en-US" dirty="0" err="1">
                <a:sym typeface="Wingdings"/>
              </a:rPr>
              <a:t>prea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departe</a:t>
            </a:r>
            <a:r>
              <a:rPr lang="en-US" dirty="0">
                <a:sym typeface="Wingdings"/>
              </a:rPr>
              <a:t> de </a:t>
            </a:r>
            <a:r>
              <a:rPr lang="en-US" dirty="0" err="1">
                <a:sym typeface="Wingdings"/>
              </a:rPr>
              <a:t>linie</a:t>
            </a:r>
            <a:endParaRPr lang="en-US" dirty="0">
              <a:sym typeface="Wingdings"/>
            </a:endParaRPr>
          </a:p>
          <a:p>
            <a:pPr lvl="1"/>
            <a:r>
              <a:rPr lang="en-US" dirty="0">
                <a:sym typeface="Wingdings"/>
              </a:rPr>
              <a:t>Cum </a:t>
            </a:r>
            <a:r>
              <a:rPr lang="en-US" dirty="0" err="1">
                <a:sym typeface="Wingdings"/>
              </a:rPr>
              <a:t>faci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asta</a:t>
            </a:r>
            <a:r>
              <a:rPr lang="en-US" dirty="0">
                <a:sym typeface="Wingdings"/>
              </a:rPr>
              <a:t>:  </a:t>
            </a:r>
            <a:r>
              <a:rPr lang="en-US" dirty="0" err="1">
                <a:sym typeface="Wingdings"/>
              </a:rPr>
              <a:t>Trebuie</a:t>
            </a:r>
            <a:r>
              <a:rPr lang="en-US" dirty="0">
                <a:sym typeface="Wingdings"/>
              </a:rPr>
              <a:t> s</a:t>
            </a:r>
            <a:r>
              <a:rPr lang="ro-RO" dirty="0">
                <a:sym typeface="Wingdings"/>
              </a:rPr>
              <a:t>ă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ajustezi</a:t>
            </a:r>
            <a:r>
              <a:rPr lang="en-US" dirty="0">
                <a:sym typeface="Wingdings"/>
              </a:rPr>
              <a:t> </a:t>
            </a:r>
            <a:r>
              <a:rPr lang="en-US" dirty="0" err="1">
                <a:sym typeface="Wingdings"/>
              </a:rPr>
              <a:t>i</a:t>
            </a:r>
            <a:r>
              <a:rPr lang="ro-RO" dirty="0">
                <a:sym typeface="Wingdings"/>
              </a:rPr>
              <a:t>n</a:t>
            </a:r>
            <a:r>
              <a:rPr lang="en-US" dirty="0">
                <a:sym typeface="Wingdings"/>
              </a:rPr>
              <a:t>put</a:t>
            </a:r>
            <a:r>
              <a:rPr lang="ro-RO" dirty="0">
                <a:sym typeface="Wingdings"/>
              </a:rPr>
              <a:t>-</a:t>
            </a:r>
            <a:r>
              <a:rPr lang="en-US" dirty="0" err="1">
                <a:sym typeface="Wingdings"/>
              </a:rPr>
              <a:t>ul</a:t>
            </a:r>
            <a:r>
              <a:rPr lang="en-US" dirty="0">
                <a:sym typeface="Wingdings"/>
              </a:rPr>
              <a:t> ,,steering-</a:t>
            </a:r>
            <a:r>
              <a:rPr lang="en-US" dirty="0" err="1">
                <a:sym typeface="Wingdings"/>
              </a:rPr>
              <a:t>ului</a:t>
            </a:r>
            <a:r>
              <a:rPr lang="en-US" dirty="0">
                <a:sym typeface="Wingdings"/>
              </a:rPr>
              <a:t>“ pe block</a:t>
            </a:r>
            <a:r>
              <a:rPr lang="ro-RO" dirty="0">
                <a:sym typeface="Wingdings"/>
              </a:rPr>
              <a:t>-</a:t>
            </a:r>
            <a:r>
              <a:rPr lang="en-US" dirty="0" err="1">
                <a:sym typeface="Wingdings"/>
              </a:rPr>
              <a:t>ul</a:t>
            </a:r>
            <a:r>
              <a:rPr lang="en-US" dirty="0">
                <a:sym typeface="Wingdings"/>
              </a:rPr>
              <a:t> de mi</a:t>
            </a:r>
            <a:r>
              <a:rPr lang="ro-RO" dirty="0">
                <a:sym typeface="Wingdings"/>
              </a:rPr>
              <a:t>ș</a:t>
            </a:r>
            <a:r>
              <a:rPr lang="en-US" dirty="0">
                <a:sym typeface="Wingdings"/>
              </a:rPr>
              <a:t>care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2020 EV3Lessons.com, Last edit 12/27/2019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Programul</a:t>
            </a:r>
            <a:r>
              <a:rPr lang="en-US" dirty="0"/>
              <a:t> de ,,Line Following”</a:t>
            </a:r>
          </a:p>
        </p:txBody>
      </p:sp>
    </p:spTree>
    <p:extLst>
      <p:ext uri="{BB962C8B-B14F-4D97-AF65-F5344CB8AC3E}">
        <p14:creationId xmlns:p14="http://schemas.microsoft.com/office/powerpoint/2010/main" val="145179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8730" y="2063313"/>
            <a:ext cx="8245366" cy="362171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/>
              <a:t>Pseudocod</a:t>
            </a:r>
            <a:r>
              <a:rPr lang="en-US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Reseteaz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senzorul</a:t>
            </a:r>
            <a:r>
              <a:rPr lang="en-US" dirty="0"/>
              <a:t> de </a:t>
            </a:r>
            <a:r>
              <a:rPr lang="en-US" dirty="0" err="1"/>
              <a:t>rota</a:t>
            </a:r>
            <a:r>
              <a:rPr lang="ro-RO" dirty="0"/>
              <a:t>ț</a:t>
            </a:r>
            <a:r>
              <a:rPr lang="en-US" dirty="0" err="1"/>
              <a:t>ie</a:t>
            </a:r>
            <a:r>
              <a:rPr lang="en-US" dirty="0"/>
              <a:t> (Este </a:t>
            </a:r>
            <a:r>
              <a:rPr lang="en-US" dirty="0" err="1"/>
              <a:t>necesar</a:t>
            </a:r>
            <a:r>
              <a:rPr lang="en-US" dirty="0"/>
              <a:t> </a:t>
            </a:r>
            <a:r>
              <a:rPr lang="en-US" dirty="0" err="1"/>
              <a:t>doar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urm</a:t>
            </a:r>
            <a:r>
              <a:rPr lang="ro-RO" dirty="0"/>
              <a:t>ă</a:t>
            </a:r>
            <a:r>
              <a:rPr lang="en-US" dirty="0" err="1"/>
              <a:t>rirea</a:t>
            </a:r>
            <a:r>
              <a:rPr lang="en-US" dirty="0"/>
              <a:t> </a:t>
            </a:r>
            <a:r>
              <a:rPr lang="en-US" dirty="0" err="1"/>
              <a:t>liniei</a:t>
            </a:r>
            <a:r>
              <a:rPr lang="en-US" dirty="0"/>
              <a:t> pe o </a:t>
            </a:r>
            <a:r>
              <a:rPr lang="en-US" dirty="0" err="1"/>
              <a:t>distan</a:t>
            </a:r>
            <a:r>
              <a:rPr lang="ro-RO" dirty="0"/>
              <a:t>ță</a:t>
            </a:r>
            <a:r>
              <a:rPr lang="en-US" dirty="0"/>
              <a:t> total</a:t>
            </a:r>
            <a:r>
              <a:rPr lang="ro-RO" dirty="0"/>
              <a:t>ă</a:t>
            </a:r>
            <a:r>
              <a:rPr lang="en-US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Eroarea</a:t>
            </a:r>
            <a:r>
              <a:rPr lang="en-US" dirty="0"/>
              <a:t> </a:t>
            </a:r>
            <a:r>
              <a:rPr lang="en-US" dirty="0" err="1"/>
              <a:t>calculat</a:t>
            </a:r>
            <a:r>
              <a:rPr lang="ro-RO" dirty="0"/>
              <a:t>ă</a:t>
            </a:r>
            <a:r>
              <a:rPr lang="en-US" dirty="0"/>
              <a:t>= </a:t>
            </a:r>
            <a:r>
              <a:rPr lang="en-US" dirty="0" err="1"/>
              <a:t>Distanta</a:t>
            </a:r>
            <a:r>
              <a:rPr lang="en-US" dirty="0"/>
              <a:t> fa</a:t>
            </a:r>
            <a:r>
              <a:rPr lang="ro-RO" dirty="0"/>
              <a:t>ță</a:t>
            </a:r>
            <a:r>
              <a:rPr lang="en-US" dirty="0"/>
              <a:t> de </a:t>
            </a:r>
            <a:r>
              <a:rPr lang="en-US" dirty="0" err="1"/>
              <a:t>linie</a:t>
            </a:r>
            <a:r>
              <a:rPr lang="en-US" dirty="0"/>
              <a:t>= (</a:t>
            </a:r>
            <a:r>
              <a:rPr lang="en-US" dirty="0" err="1"/>
              <a:t>Citirea</a:t>
            </a:r>
            <a:r>
              <a:rPr lang="en-US" dirty="0"/>
              <a:t> </a:t>
            </a:r>
            <a:r>
              <a:rPr lang="en-US" dirty="0" err="1"/>
              <a:t>senzorului</a:t>
            </a:r>
            <a:r>
              <a:rPr lang="en-US" dirty="0"/>
              <a:t> de </a:t>
            </a:r>
            <a:r>
              <a:rPr lang="en-US" dirty="0" err="1"/>
              <a:t>culoare</a:t>
            </a:r>
            <a:r>
              <a:rPr lang="en-US" dirty="0"/>
              <a:t>- </a:t>
            </a:r>
            <a:r>
              <a:rPr lang="en-US" dirty="0" err="1"/>
              <a:t>Citirea</a:t>
            </a:r>
            <a:r>
              <a:rPr lang="en-US" dirty="0"/>
              <a:t> </a:t>
            </a:r>
            <a:r>
              <a:rPr lang="en-US" dirty="0" err="1"/>
              <a:t>dorit</a:t>
            </a:r>
            <a:r>
              <a:rPr lang="ro-RO" dirty="0"/>
              <a:t>ă</a:t>
            </a:r>
            <a:r>
              <a:rPr lang="en-US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Scaleaz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eroarea</a:t>
            </a:r>
            <a:r>
              <a:rPr lang="en-US" dirty="0"/>
              <a:t> ca s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determini</a:t>
            </a:r>
            <a:r>
              <a:rPr lang="en-US" dirty="0"/>
              <a:t> </a:t>
            </a:r>
            <a:r>
              <a:rPr lang="en-US" dirty="0" err="1"/>
              <a:t>valoarea</a:t>
            </a:r>
            <a:r>
              <a:rPr lang="en-US" dirty="0"/>
              <a:t> </a:t>
            </a:r>
            <a:r>
              <a:rPr lang="en-US" dirty="0" err="1"/>
              <a:t>corec</a:t>
            </a:r>
            <a:r>
              <a:rPr lang="ro-RO" dirty="0"/>
              <a:t>ț</a:t>
            </a:r>
            <a:r>
              <a:rPr lang="en-US" dirty="0" err="1"/>
              <a:t>iei</a:t>
            </a:r>
            <a:r>
              <a:rPr lang="en-US" dirty="0"/>
              <a:t>.  </a:t>
            </a:r>
            <a:r>
              <a:rPr lang="en-US" dirty="0" err="1"/>
              <a:t>Ajusteaz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factorul</a:t>
            </a:r>
            <a:r>
              <a:rPr lang="en-US" dirty="0"/>
              <a:t> scalar </a:t>
            </a:r>
            <a:r>
              <a:rPr lang="en-US" dirty="0" err="1"/>
              <a:t>pentru</a:t>
            </a:r>
            <a:r>
              <a:rPr lang="en-US" dirty="0"/>
              <a:t> a face </a:t>
            </a:r>
            <a:r>
              <a:rPr lang="en-US" dirty="0" err="1"/>
              <a:t>robotul</a:t>
            </a:r>
            <a:r>
              <a:rPr lang="en-US" dirty="0"/>
              <a:t> s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urm</a:t>
            </a:r>
            <a:r>
              <a:rPr lang="ro-RO" dirty="0"/>
              <a:t>ă</a:t>
            </a:r>
            <a:r>
              <a:rPr lang="en-US" dirty="0" err="1"/>
              <a:t>reasc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linia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fin.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Folose</a:t>
            </a:r>
            <a:r>
              <a:rPr lang="ro-RO" dirty="0"/>
              <a:t>ș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valoarea</a:t>
            </a:r>
            <a:r>
              <a:rPr lang="en-US" dirty="0"/>
              <a:t> </a:t>
            </a:r>
            <a:r>
              <a:rPr lang="en-US" dirty="0" err="1"/>
              <a:t>corec</a:t>
            </a:r>
            <a:r>
              <a:rPr lang="ro-RO" dirty="0"/>
              <a:t>ț</a:t>
            </a:r>
            <a:r>
              <a:rPr lang="en-US" dirty="0" err="1"/>
              <a:t>iei</a:t>
            </a:r>
            <a:r>
              <a:rPr lang="en-US" dirty="0"/>
              <a:t>(</a:t>
            </a:r>
            <a:r>
              <a:rPr lang="en-US" dirty="0" err="1"/>
              <a:t>calculat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/>
              <a:t>n pasul 3) ca s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en-US" dirty="0" err="1"/>
              <a:t>ajustezi</a:t>
            </a:r>
            <a:r>
              <a:rPr lang="en-US" dirty="0"/>
              <a:t> </a:t>
            </a:r>
            <a:r>
              <a:rPr lang="ro-RO" dirty="0"/>
              <a:t>corectarea</a:t>
            </a:r>
            <a:r>
              <a:rPr lang="en-US" dirty="0"/>
              <a:t> </a:t>
            </a:r>
            <a:r>
              <a:rPr lang="en-US" dirty="0" err="1"/>
              <a:t>robotului</a:t>
            </a:r>
            <a:r>
              <a:rPr lang="en-US" dirty="0"/>
              <a:t> </a:t>
            </a:r>
            <a:r>
              <a:rPr lang="en-US" dirty="0" err="1"/>
              <a:t>spre</a:t>
            </a:r>
            <a:r>
              <a:rPr lang="en-US" dirty="0"/>
              <a:t> </a:t>
            </a:r>
            <a:r>
              <a:rPr lang="en-US" dirty="0" err="1"/>
              <a:t>linie</a:t>
            </a:r>
            <a:r>
              <a:rPr lang="en-US" dirty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Cum </a:t>
            </a:r>
            <a:r>
              <a:rPr lang="en-US" dirty="0" err="1"/>
              <a:t>faci</a:t>
            </a:r>
            <a:r>
              <a:rPr lang="en-US" dirty="0"/>
              <a:t> un Line Follower </a:t>
            </a:r>
            <a:r>
              <a:rPr lang="en-US" dirty="0" err="1"/>
              <a:t>propor</a:t>
            </a:r>
            <a:r>
              <a:rPr lang="ro-RO" dirty="0"/>
              <a:t>ț</a:t>
            </a:r>
            <a:r>
              <a:rPr lang="en-US" dirty="0" err="1"/>
              <a:t>ional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1361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Provocare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8341846"/>
              </p:ext>
            </p:extLst>
          </p:nvPr>
        </p:nvGraphicFramePr>
        <p:xfrm>
          <a:off x="450937" y="1986437"/>
          <a:ext cx="8244972" cy="34987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014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435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511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/>
                        <a:t>Calculul</a:t>
                      </a:r>
                      <a:r>
                        <a:rPr lang="en-US" sz="1400" b="1" dirty="0"/>
                        <a:t> </a:t>
                      </a:r>
                      <a:r>
                        <a:rPr lang="en-US" sz="1400" b="1" dirty="0" err="1"/>
                        <a:t>erorii</a:t>
                      </a:r>
                      <a:endParaRPr lang="en-US" sz="1400" b="1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C20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endParaRPr lang="en-US" sz="1400" b="1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2267">
                <a:tc>
                  <a:txBody>
                    <a:bodyPr/>
                    <a:lstStyle/>
                    <a:p>
                      <a:r>
                        <a:rPr lang="en-US" sz="1400" dirty="0" err="1"/>
                        <a:t>Distan</a:t>
                      </a:r>
                      <a:r>
                        <a:rPr lang="ro-RO" sz="1400" dirty="0"/>
                        <a:t>ța</a:t>
                      </a:r>
                      <a:r>
                        <a:rPr lang="en-US" sz="1400" dirty="0"/>
                        <a:t> fa</a:t>
                      </a:r>
                      <a:r>
                        <a:rPr lang="ro-RO" sz="1400" dirty="0"/>
                        <a:t>ță</a:t>
                      </a:r>
                      <a:r>
                        <a:rPr lang="en-US" sz="1400" dirty="0"/>
                        <a:t> de </a:t>
                      </a:r>
                      <a:r>
                        <a:rPr lang="en-US" sz="1400" dirty="0" err="1"/>
                        <a:t>linie</a:t>
                      </a:r>
                      <a:r>
                        <a:rPr lang="en-US" sz="1400" dirty="0"/>
                        <a:t>=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(</a:t>
                      </a:r>
                      <a:r>
                        <a:rPr lang="en-US" sz="1400" dirty="0" err="1"/>
                        <a:t>Citirea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senzorului</a:t>
                      </a:r>
                      <a:r>
                        <a:rPr lang="ro-RO" sz="1400" dirty="0"/>
                        <a:t> </a:t>
                      </a:r>
                      <a:r>
                        <a:rPr lang="en-US" sz="1400" dirty="0"/>
                        <a:t>- </a:t>
                      </a:r>
                      <a:r>
                        <a:rPr lang="en-US" sz="1400" dirty="0" err="1"/>
                        <a:t>citirea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dorit</a:t>
                      </a:r>
                      <a:r>
                        <a:rPr lang="ro-RO" sz="1400" dirty="0"/>
                        <a:t>ă</a:t>
                      </a:r>
                      <a:r>
                        <a:rPr lang="en-US" sz="1400" dirty="0"/>
                        <a:t>)</a:t>
                      </a:r>
                      <a:endParaRPr lang="en-US" sz="1400" baseline="0" dirty="0"/>
                    </a:p>
                    <a:p>
                      <a:endParaRPr lang="en-US" sz="1400" baseline="0" dirty="0"/>
                    </a:p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511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/>
                        <a:t>Calculul</a:t>
                      </a:r>
                      <a:r>
                        <a:rPr lang="en-US" sz="1400" b="1" dirty="0"/>
                        <a:t>/</a:t>
                      </a:r>
                      <a:r>
                        <a:rPr lang="en-US" sz="1400" b="1" dirty="0" err="1"/>
                        <a:t>Aplicarea</a:t>
                      </a:r>
                      <a:r>
                        <a:rPr lang="en-US" sz="1400" b="1" dirty="0"/>
                        <a:t> </a:t>
                      </a:r>
                      <a:r>
                        <a:rPr lang="en-US" sz="1400" b="1" dirty="0" err="1"/>
                        <a:t>corec</a:t>
                      </a:r>
                      <a:r>
                        <a:rPr lang="ro-RO" sz="1400" b="1" dirty="0"/>
                        <a:t>ț</a:t>
                      </a:r>
                      <a:r>
                        <a:rPr lang="en-US" sz="1400" b="1" dirty="0" err="1"/>
                        <a:t>iei</a:t>
                      </a:r>
                      <a:endParaRPr lang="en-US" sz="1400" b="1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EC342"/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2074227"/>
                  </a:ext>
                </a:extLst>
              </a:tr>
              <a:tr h="1076221">
                <a:tc>
                  <a:txBody>
                    <a:bodyPr/>
                    <a:lstStyle/>
                    <a:p>
                      <a:r>
                        <a:rPr lang="en-US" sz="1400" dirty="0" err="1"/>
                        <a:t>Scaleaz</a:t>
                      </a:r>
                      <a:r>
                        <a:rPr lang="ro-RO" sz="1400" dirty="0"/>
                        <a:t>ă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eroarea</a:t>
                      </a:r>
                      <a:r>
                        <a:rPr lang="en-US" sz="1400" dirty="0"/>
                        <a:t> ca s</a:t>
                      </a:r>
                      <a:r>
                        <a:rPr lang="ro-RO" sz="1400" dirty="0"/>
                        <a:t>ă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determin</a:t>
                      </a:r>
                      <a:r>
                        <a:rPr lang="ro-RO" sz="1400" dirty="0"/>
                        <a:t>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valoarea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corec</a:t>
                      </a:r>
                      <a:r>
                        <a:rPr lang="ro-RO" sz="1400" dirty="0"/>
                        <a:t>ț</a:t>
                      </a:r>
                      <a:r>
                        <a:rPr lang="en-US" sz="1400" dirty="0" err="1"/>
                        <a:t>iei</a:t>
                      </a:r>
                      <a:r>
                        <a:rPr lang="en-US" sz="1400" dirty="0"/>
                        <a:t>. </a:t>
                      </a:r>
                      <a:br>
                        <a:rPr lang="en-US" sz="1400" dirty="0"/>
                      </a:br>
                      <a:r>
                        <a:rPr lang="en-US" sz="1400" dirty="0" err="1"/>
                        <a:t>Folose</a:t>
                      </a:r>
                      <a:r>
                        <a:rPr lang="ro-RO" sz="1400" dirty="0"/>
                        <a:t>ș</a:t>
                      </a:r>
                      <a:r>
                        <a:rPr lang="en-US" sz="1400" dirty="0" err="1"/>
                        <a:t>te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asta</a:t>
                      </a:r>
                      <a:r>
                        <a:rPr lang="en-US" sz="1400" dirty="0"/>
                        <a:t> ca </a:t>
                      </a:r>
                      <a:r>
                        <a:rPr lang="en-US" sz="1400" dirty="0" err="1"/>
                        <a:t>sa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ajustezi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valoarea</a:t>
                      </a:r>
                      <a:r>
                        <a:rPr lang="en-US" sz="1400" dirty="0"/>
                        <a:t> </a:t>
                      </a:r>
                      <a:r>
                        <a:rPr lang="ro-RO" sz="1400" dirty="0"/>
                        <a:t>corecției</a:t>
                      </a:r>
                      <a:r>
                        <a:rPr lang="en-US" sz="1400" dirty="0"/>
                        <a:t> pe bloc</a:t>
                      </a:r>
                      <a:r>
                        <a:rPr lang="ro-RO" sz="1400" dirty="0"/>
                        <a:t>k-</a:t>
                      </a:r>
                      <a:r>
                        <a:rPr lang="en-US" sz="1400" dirty="0" err="1"/>
                        <a:t>ul</a:t>
                      </a:r>
                      <a:r>
                        <a:rPr lang="en-US" sz="1400" dirty="0"/>
                        <a:t> de mi</a:t>
                      </a:r>
                      <a:r>
                        <a:rPr lang="ro-RO" sz="1400" dirty="0"/>
                        <a:t>ș</a:t>
                      </a:r>
                      <a:r>
                        <a:rPr lang="en-US" sz="1400" dirty="0"/>
                        <a:t>care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129387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E860DDD-6098-D84C-AEED-52935B3A8107}"/>
              </a:ext>
            </a:extLst>
          </p:cNvPr>
          <p:cNvSpPr txBox="1"/>
          <p:nvPr/>
        </p:nvSpPr>
        <p:spPr>
          <a:xfrm>
            <a:off x="6058456" y="2179233"/>
            <a:ext cx="10035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eroare</a:t>
            </a:r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74B258-D8C1-F24B-992E-B9380A8D2783}"/>
              </a:ext>
            </a:extLst>
          </p:cNvPr>
          <p:cNvSpPr txBox="1"/>
          <p:nvPr/>
        </p:nvSpPr>
        <p:spPr>
          <a:xfrm>
            <a:off x="5700233" y="4713568"/>
            <a:ext cx="963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eroare</a:t>
            </a:r>
            <a:endParaRPr lang="en-US" sz="2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506E726-E12C-F640-92F1-87F9650C7C4E}"/>
              </a:ext>
            </a:extLst>
          </p:cNvPr>
          <p:cNvCxnSpPr>
            <a:cxnSpLocks/>
          </p:cNvCxnSpPr>
          <p:nvPr/>
        </p:nvCxnSpPr>
        <p:spPr>
          <a:xfrm flipH="1" flipV="1">
            <a:off x="6182059" y="4351778"/>
            <a:ext cx="1" cy="41089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10866F02-F715-4F34-8F56-3721AAC7B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47" t="35457" r="49991" b="17332"/>
          <a:stretch/>
        </p:blipFill>
        <p:spPr>
          <a:xfrm>
            <a:off x="4976267" y="2342095"/>
            <a:ext cx="2696666" cy="1198076"/>
          </a:xfrm>
        </p:spPr>
      </p:pic>
      <p:pic>
        <p:nvPicPr>
          <p:cNvPr id="12" name="Content Placeholder 6">
            <a:extLst>
              <a:ext uri="{FF2B5EF4-FFF2-40B4-BE49-F238E27FC236}">
                <a16:creationId xmlns:a16="http://schemas.microsoft.com/office/drawing/2014/main" id="{28395D7E-BD95-495D-AAE1-16C35246BD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21" t="35558" r="17945" b="18755"/>
          <a:stretch/>
        </p:blipFill>
        <p:spPr>
          <a:xfrm>
            <a:off x="4976267" y="4098015"/>
            <a:ext cx="2696665" cy="10156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1400FF9-9A97-4783-863B-3382A28CAEBB}"/>
              </a:ext>
            </a:extLst>
          </p:cNvPr>
          <p:cNvSpPr txBox="1"/>
          <p:nvPr/>
        </p:nvSpPr>
        <p:spPr>
          <a:xfrm>
            <a:off x="7593414" y="3149045"/>
            <a:ext cx="74216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er</a:t>
            </a:r>
            <a:r>
              <a:rPr lang="ro-RO" sz="1350" dirty="0"/>
              <a:t>oa</a:t>
            </a:r>
            <a:r>
              <a:rPr lang="en-US" sz="1350" dirty="0"/>
              <a:t>r</a:t>
            </a:r>
            <a:r>
              <a:rPr lang="ro-RO" sz="1350" dirty="0"/>
              <a:t>e</a:t>
            </a:r>
            <a:endParaRPr lang="en-US" sz="13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CAED46-D4E4-4382-A054-E7223653A8BE}"/>
              </a:ext>
            </a:extLst>
          </p:cNvPr>
          <p:cNvSpPr txBox="1"/>
          <p:nvPr/>
        </p:nvSpPr>
        <p:spPr>
          <a:xfrm>
            <a:off x="4418381" y="4871563"/>
            <a:ext cx="74216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er</a:t>
            </a:r>
            <a:r>
              <a:rPr lang="ro-RO" sz="1350" dirty="0"/>
              <a:t>oare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428101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1F35D7-2FD3-104E-B68F-A9AC37834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C0C13BA-1E03-194F-913A-E629691B5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Follower </a:t>
            </a:r>
            <a:r>
              <a:rPr lang="en-US" dirty="0" err="1"/>
              <a:t>Propor</a:t>
            </a:r>
            <a:r>
              <a:rPr lang="ro-RO" dirty="0"/>
              <a:t>ț</a:t>
            </a:r>
            <a:r>
              <a:rPr lang="en-US" dirty="0" err="1"/>
              <a:t>ional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FAA744-AC9A-514B-BE99-48D70AC0F7BC}"/>
              </a:ext>
            </a:extLst>
          </p:cNvPr>
          <p:cNvSpPr txBox="1"/>
          <p:nvPr/>
        </p:nvSpPr>
        <p:spPr>
          <a:xfrm>
            <a:off x="210835" y="1613940"/>
            <a:ext cx="389243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Not</a:t>
            </a:r>
            <a:r>
              <a:rPr lang="ro-RO" sz="1400" dirty="0"/>
              <a:t>ă</a:t>
            </a:r>
            <a:r>
              <a:rPr lang="en-US" sz="1400" dirty="0"/>
              <a:t>: </a:t>
            </a:r>
            <a:r>
              <a:rPr lang="en-US" sz="1400" dirty="0" err="1"/>
              <a:t>Acest</a:t>
            </a:r>
            <a:r>
              <a:rPr lang="en-US" sz="1400" dirty="0"/>
              <a:t> program </a:t>
            </a:r>
            <a:r>
              <a:rPr lang="en-US" sz="1400" dirty="0" err="1"/>
              <a:t>folose</a:t>
            </a:r>
            <a:r>
              <a:rPr lang="ro-RO" sz="1400" dirty="0"/>
              <a:t>ș</a:t>
            </a:r>
            <a:r>
              <a:rPr lang="en-US" sz="1400" dirty="0" err="1"/>
              <a:t>te</a:t>
            </a:r>
            <a:r>
              <a:rPr lang="en-US" sz="1400" dirty="0"/>
              <a:t> </a:t>
            </a:r>
            <a:r>
              <a:rPr lang="en-US" sz="1400" dirty="0" err="1"/>
              <a:t>senzorul</a:t>
            </a:r>
            <a:r>
              <a:rPr lang="en-US" sz="1400" dirty="0"/>
              <a:t> </a:t>
            </a:r>
            <a:r>
              <a:rPr lang="ro-RO" sz="1400" dirty="0"/>
              <a:t>î</a:t>
            </a:r>
            <a:r>
              <a:rPr lang="en-US" sz="1400" dirty="0"/>
              <a:t>n </a:t>
            </a:r>
            <a:r>
              <a:rPr lang="en-US" sz="1400" dirty="0" err="1"/>
              <a:t>modul</a:t>
            </a:r>
            <a:r>
              <a:rPr lang="en-US" sz="1400" dirty="0"/>
              <a:t> ,,reflected light”. </a:t>
            </a:r>
            <a:r>
              <a:rPr lang="en-US" sz="1400" dirty="0" err="1"/>
              <a:t>Trebuie</a:t>
            </a:r>
            <a:r>
              <a:rPr lang="en-US" sz="1400" dirty="0"/>
              <a:t> s</a:t>
            </a:r>
            <a:r>
              <a:rPr lang="ro-RO" sz="1400" dirty="0"/>
              <a:t>ă</a:t>
            </a:r>
            <a:r>
              <a:rPr lang="en-US" sz="1400" dirty="0"/>
              <a:t> </a:t>
            </a:r>
            <a:r>
              <a:rPr lang="en-US" sz="1400" dirty="0" err="1"/>
              <a:t>calibrezi</a:t>
            </a:r>
            <a:r>
              <a:rPr lang="en-US" sz="1400" dirty="0"/>
              <a:t> </a:t>
            </a:r>
            <a:r>
              <a:rPr lang="en-US" sz="1400" dirty="0" err="1"/>
              <a:t>senzorul</a:t>
            </a:r>
            <a:r>
              <a:rPr lang="en-US" sz="1400" dirty="0"/>
              <a:t> de </a:t>
            </a:r>
            <a:r>
              <a:rPr lang="en-US" sz="1400" dirty="0" err="1"/>
              <a:t>culoare</a:t>
            </a:r>
            <a:r>
              <a:rPr lang="en-US" sz="1400" dirty="0"/>
              <a:t>. </a:t>
            </a:r>
            <a:r>
              <a:rPr lang="en-US" sz="1400" dirty="0" err="1"/>
              <a:t>Dac</a:t>
            </a:r>
            <a:r>
              <a:rPr lang="ro-RO" sz="1400" dirty="0"/>
              <a:t>ă</a:t>
            </a:r>
            <a:r>
              <a:rPr lang="en-US" sz="1400" dirty="0"/>
              <a:t> nu </a:t>
            </a:r>
            <a:r>
              <a:rPr lang="ro-RO" sz="1400" dirty="0"/>
              <a:t>ș</a:t>
            </a:r>
            <a:r>
              <a:rPr lang="en-US" sz="1400" dirty="0" err="1"/>
              <a:t>tii</a:t>
            </a:r>
            <a:r>
              <a:rPr lang="en-US" sz="1400" dirty="0"/>
              <a:t> s</a:t>
            </a:r>
            <a:r>
              <a:rPr lang="ro-RO" sz="1400" dirty="0"/>
              <a:t>ă</a:t>
            </a:r>
            <a:r>
              <a:rPr lang="en-US" sz="1400" dirty="0"/>
              <a:t>-l </a:t>
            </a:r>
            <a:r>
              <a:rPr lang="en-US" sz="1400" dirty="0" err="1"/>
              <a:t>calibrezi</a:t>
            </a:r>
            <a:r>
              <a:rPr lang="en-US" sz="1400" dirty="0"/>
              <a:t>, </a:t>
            </a:r>
            <a:r>
              <a:rPr lang="en-US" sz="1400" dirty="0" err="1"/>
              <a:t>te</a:t>
            </a:r>
            <a:r>
              <a:rPr lang="en-US" sz="1400" dirty="0"/>
              <a:t> rog s</a:t>
            </a:r>
            <a:r>
              <a:rPr lang="ro-RO" sz="1400" dirty="0"/>
              <a:t>ă</a:t>
            </a:r>
            <a:r>
              <a:rPr lang="en-US" sz="1400" dirty="0"/>
              <a:t> </a:t>
            </a:r>
            <a:r>
              <a:rPr lang="en-US" sz="1400" dirty="0" err="1"/>
              <a:t>accesezi</a:t>
            </a:r>
            <a:r>
              <a:rPr lang="en-US" sz="1400" dirty="0"/>
              <a:t> </a:t>
            </a:r>
            <a:r>
              <a:rPr lang="en-US" sz="1400" dirty="0" err="1"/>
              <a:t>lec</a:t>
            </a:r>
            <a:r>
              <a:rPr lang="ro-RO" sz="1400" dirty="0"/>
              <a:t>ț</a:t>
            </a:r>
            <a:r>
              <a:rPr lang="en-US" sz="1400" dirty="0" err="1"/>
              <a:t>ia</a:t>
            </a:r>
            <a:r>
              <a:rPr lang="en-US" sz="1400" dirty="0"/>
              <a:t> </a:t>
            </a:r>
            <a:r>
              <a:rPr lang="en-US" sz="1400" dirty="0" err="1"/>
              <a:t>noastr</a:t>
            </a:r>
            <a:r>
              <a:rPr lang="ro-RO" sz="1400" dirty="0"/>
              <a:t>ă</a:t>
            </a:r>
            <a:r>
              <a:rPr lang="en-US" sz="1400" dirty="0"/>
              <a:t> </a:t>
            </a:r>
            <a:r>
              <a:rPr lang="en-US" sz="1400" dirty="0" err="1"/>
              <a:t>despre</a:t>
            </a:r>
            <a:r>
              <a:rPr lang="en-US" sz="1400" dirty="0"/>
              <a:t> </a:t>
            </a:r>
            <a:r>
              <a:rPr lang="en-US" sz="1400" dirty="0" err="1"/>
              <a:t>calibrare</a:t>
            </a:r>
            <a:r>
              <a:rPr lang="en-US" sz="1400" dirty="0"/>
              <a:t>.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36E3EE-8B3F-1942-B29B-357FFC35C4A9}"/>
              </a:ext>
            </a:extLst>
          </p:cNvPr>
          <p:cNvSpPr txBox="1"/>
          <p:nvPr/>
        </p:nvSpPr>
        <p:spPr>
          <a:xfrm>
            <a:off x="1643525" y="4908051"/>
            <a:ext cx="2762014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err="1"/>
              <a:t>Partea</a:t>
            </a:r>
            <a:r>
              <a:rPr lang="en-US" sz="1400" dirty="0"/>
              <a:t> 1: </a:t>
            </a:r>
            <a:r>
              <a:rPr lang="en-US" sz="1400" dirty="0" err="1"/>
              <a:t>Calculeaz</a:t>
            </a:r>
            <a:r>
              <a:rPr lang="ro-RO" sz="1400" dirty="0"/>
              <a:t>ă</a:t>
            </a:r>
            <a:r>
              <a:rPr lang="en-US" sz="1400" dirty="0"/>
              <a:t> </a:t>
            </a:r>
            <a:r>
              <a:rPr lang="en-US" sz="1400" dirty="0" err="1"/>
              <a:t>eroarea</a:t>
            </a:r>
            <a:endParaRPr lang="en-US" sz="1400" dirty="0"/>
          </a:p>
          <a:p>
            <a:r>
              <a:rPr lang="en-US" sz="1400" dirty="0" err="1"/>
              <a:t>Scopul</a:t>
            </a:r>
            <a:r>
              <a:rPr lang="en-US" sz="1400" dirty="0"/>
              <a:t> e s</a:t>
            </a:r>
            <a:r>
              <a:rPr lang="ro-RO" sz="1400" dirty="0"/>
              <a:t>ă</a:t>
            </a:r>
            <a:r>
              <a:rPr lang="en-US" sz="1400" dirty="0"/>
              <a:t> </a:t>
            </a:r>
            <a:r>
              <a:rPr lang="en-US" sz="1400" dirty="0" err="1"/>
              <a:t>st</a:t>
            </a:r>
            <a:r>
              <a:rPr lang="ro-RO" sz="1400" dirty="0"/>
              <a:t>ă</a:t>
            </a:r>
            <a:r>
              <a:rPr lang="en-US" sz="1400" dirty="0"/>
              <a:t>m la </a:t>
            </a:r>
            <a:r>
              <a:rPr lang="en-US" sz="1400" dirty="0" err="1"/>
              <a:t>marginea</a:t>
            </a:r>
            <a:r>
              <a:rPr lang="en-US" sz="1400" dirty="0"/>
              <a:t> </a:t>
            </a:r>
            <a:r>
              <a:rPr lang="en-US" sz="1400" dirty="0" err="1"/>
              <a:t>liniei</a:t>
            </a:r>
            <a:r>
              <a:rPr lang="en-US" sz="1400" dirty="0"/>
              <a:t> (light sensor = 50)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1FDEE6-CACC-BD46-AFDE-D458019D5CB6}"/>
              </a:ext>
            </a:extLst>
          </p:cNvPr>
          <p:cNvSpPr txBox="1"/>
          <p:nvPr/>
        </p:nvSpPr>
        <p:spPr>
          <a:xfrm>
            <a:off x="4433172" y="4908051"/>
            <a:ext cx="284913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Partea</a:t>
            </a:r>
            <a:r>
              <a:rPr lang="en-US" sz="1400" dirty="0"/>
              <a:t> 2: </a:t>
            </a:r>
            <a:r>
              <a:rPr lang="en-US" sz="1400" dirty="0" err="1"/>
              <a:t>Aplic</a:t>
            </a:r>
            <a:r>
              <a:rPr lang="ro-RO" sz="1400" dirty="0"/>
              <a:t>ă</a:t>
            </a:r>
            <a:r>
              <a:rPr lang="en-US" sz="1400" dirty="0"/>
              <a:t> </a:t>
            </a:r>
            <a:r>
              <a:rPr lang="en-US" sz="1400" dirty="0" err="1"/>
              <a:t>corec</a:t>
            </a:r>
            <a:r>
              <a:rPr lang="ro-RO" sz="1400" dirty="0"/>
              <a:t>ț</a:t>
            </a:r>
            <a:r>
              <a:rPr lang="en-US" sz="1400" dirty="0" err="1"/>
              <a:t>ia</a:t>
            </a:r>
            <a:endParaRPr lang="en-US" sz="1400" dirty="0"/>
          </a:p>
          <a:p>
            <a:r>
              <a:rPr lang="en-US" sz="1400" dirty="0" err="1"/>
              <a:t>Eroarea</a:t>
            </a:r>
            <a:r>
              <a:rPr lang="en-US" sz="1400" dirty="0"/>
              <a:t> din </a:t>
            </a:r>
            <a:r>
              <a:rPr lang="en-US" sz="1400" dirty="0" err="1"/>
              <a:t>partea</a:t>
            </a:r>
            <a:r>
              <a:rPr lang="en-US" sz="1400" dirty="0"/>
              <a:t> 1 </a:t>
            </a:r>
            <a:r>
              <a:rPr lang="en-US" sz="1400" dirty="0" err="1"/>
              <a:t>este</a:t>
            </a:r>
            <a:r>
              <a:rPr lang="en-US" sz="1400" dirty="0"/>
              <a:t> </a:t>
            </a:r>
            <a:r>
              <a:rPr lang="ro-RO" sz="1400" dirty="0"/>
              <a:t>î</a:t>
            </a:r>
            <a:r>
              <a:rPr lang="en-US" sz="1400" dirty="0" err="1"/>
              <a:t>nmultita</a:t>
            </a:r>
            <a:r>
              <a:rPr lang="en-US" sz="1400" dirty="0"/>
              <a:t> cu o Constant</a:t>
            </a:r>
            <a:r>
              <a:rPr lang="ro-RO" sz="1400" dirty="0"/>
              <a:t>ă</a:t>
            </a:r>
            <a:r>
              <a:rPr lang="en-US" sz="1400" dirty="0"/>
              <a:t> a </a:t>
            </a:r>
            <a:r>
              <a:rPr lang="en-US" sz="1400" dirty="0" err="1"/>
              <a:t>Propor</a:t>
            </a:r>
            <a:r>
              <a:rPr lang="ro-RO" sz="1400" dirty="0"/>
              <a:t>ț</a:t>
            </a:r>
            <a:r>
              <a:rPr lang="en-US" sz="1400" dirty="0" err="1"/>
              <a:t>ionalit</a:t>
            </a:r>
            <a:r>
              <a:rPr lang="ro-RO" sz="1400" dirty="0"/>
              <a:t>ăț</a:t>
            </a:r>
            <a:r>
              <a:rPr lang="en-US" sz="1400" dirty="0"/>
              <a:t>ii (0.7). </a:t>
            </a:r>
            <a:r>
              <a:rPr lang="en-US" sz="1400" dirty="0" err="1"/>
              <a:t>Aceasta</a:t>
            </a:r>
            <a:r>
              <a:rPr lang="en-US" sz="1400" dirty="0"/>
              <a:t> </a:t>
            </a:r>
            <a:r>
              <a:rPr lang="en-US" sz="1400" dirty="0" err="1"/>
              <a:t>este</a:t>
            </a:r>
            <a:r>
              <a:rPr lang="en-US" sz="1400" dirty="0"/>
              <a:t> </a:t>
            </a:r>
            <a:r>
              <a:rPr lang="en-US" sz="1400" dirty="0" err="1"/>
              <a:t>diferit</a:t>
            </a:r>
            <a:r>
              <a:rPr lang="ro-RO" sz="1400" dirty="0"/>
              <a:t>ă</a:t>
            </a:r>
            <a:r>
              <a:rPr lang="en-US" sz="1400" dirty="0"/>
              <a:t> la </a:t>
            </a:r>
            <a:r>
              <a:rPr lang="en-US" sz="1400" dirty="0" err="1"/>
              <a:t>fiecare</a:t>
            </a:r>
            <a:r>
              <a:rPr lang="en-US" sz="1400" dirty="0"/>
              <a:t> robot/</a:t>
            </a:r>
            <a:r>
              <a:rPr lang="en-US" sz="1400" dirty="0" err="1"/>
              <a:t>aplica</a:t>
            </a:r>
            <a:r>
              <a:rPr lang="ro-RO" sz="1400" dirty="0"/>
              <a:t>ț</a:t>
            </a:r>
            <a:r>
              <a:rPr lang="en-US" sz="1400" dirty="0" err="1"/>
              <a:t>ie</a:t>
            </a:r>
            <a:r>
              <a:rPr lang="en-US" sz="1400" dirty="0"/>
              <a:t>. </a:t>
            </a:r>
            <a:r>
              <a:rPr lang="en-US" sz="1400" dirty="0" err="1"/>
              <a:t>Vezi</a:t>
            </a:r>
            <a:r>
              <a:rPr lang="en-US" sz="1400" dirty="0"/>
              <a:t> slide-urile    9-11 ca s</a:t>
            </a:r>
            <a:r>
              <a:rPr lang="ro-RO" sz="1400" dirty="0"/>
              <a:t>ă</a:t>
            </a:r>
            <a:r>
              <a:rPr lang="en-US" sz="1400" dirty="0"/>
              <a:t> </a:t>
            </a:r>
            <a:r>
              <a:rPr lang="ro-RO" sz="1400" dirty="0"/>
              <a:t>î</a:t>
            </a:r>
            <a:r>
              <a:rPr lang="en-US" sz="1400" dirty="0" err="1"/>
              <a:t>nve</a:t>
            </a:r>
            <a:r>
              <a:rPr lang="ro-RO" sz="1400" dirty="0"/>
              <a:t>ț</a:t>
            </a:r>
            <a:r>
              <a:rPr lang="en-US" sz="1400" dirty="0" err="1"/>
              <a:t>i</a:t>
            </a:r>
            <a:r>
              <a:rPr lang="en-US" sz="1400" dirty="0"/>
              <a:t> cum </a:t>
            </a:r>
            <a:r>
              <a:rPr lang="en-US" sz="1400" dirty="0" err="1"/>
              <a:t>dai</a:t>
            </a:r>
            <a:r>
              <a:rPr lang="en-US" sz="1400" dirty="0"/>
              <a:t> ,,tune” la </a:t>
            </a:r>
            <a:r>
              <a:rPr lang="en-US" sz="1400" dirty="0" err="1"/>
              <a:t>acest</a:t>
            </a:r>
            <a:r>
              <a:rPr lang="en-US" sz="1400" dirty="0"/>
              <a:t> num</a:t>
            </a:r>
            <a:r>
              <a:rPr lang="ro-RO" sz="1400" dirty="0"/>
              <a:t>ă</a:t>
            </a:r>
            <a:r>
              <a:rPr lang="en-US" sz="1400" dirty="0"/>
              <a:t>r.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B7AAAF-DD2F-0942-AC93-1387358D1ECF}"/>
              </a:ext>
            </a:extLst>
          </p:cNvPr>
          <p:cNvSpPr txBox="1"/>
          <p:nvPr/>
        </p:nvSpPr>
        <p:spPr>
          <a:xfrm>
            <a:off x="7309944" y="5026374"/>
            <a:ext cx="19281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Line follower ul se </a:t>
            </a:r>
            <a:r>
              <a:rPr lang="en-US" sz="1400" dirty="0" err="1"/>
              <a:t>te</a:t>
            </a:r>
            <a:r>
              <a:rPr lang="ro-RO" sz="1400" dirty="0"/>
              <a:t>rmi</a:t>
            </a:r>
            <a:r>
              <a:rPr lang="en-US" sz="1400" dirty="0"/>
              <a:t>n</a:t>
            </a:r>
            <a:r>
              <a:rPr lang="ro-RO" sz="1400" dirty="0"/>
              <a:t>ă</a:t>
            </a:r>
            <a:r>
              <a:rPr lang="en-US" sz="1400" dirty="0"/>
              <a:t> </a:t>
            </a:r>
            <a:r>
              <a:rPr lang="en-US" sz="1400" dirty="0" err="1"/>
              <a:t>dupa</a:t>
            </a:r>
            <a:r>
              <a:rPr lang="en-US" sz="1400" dirty="0"/>
              <a:t> 1000 de grade. </a:t>
            </a:r>
            <a:r>
              <a:rPr lang="en-US" sz="1400" dirty="0" err="1"/>
              <a:t>Schimb</a:t>
            </a:r>
            <a:r>
              <a:rPr lang="ro-RO" sz="1400" dirty="0"/>
              <a:t>ă</a:t>
            </a:r>
            <a:r>
              <a:rPr lang="en-US" sz="1400" dirty="0"/>
              <a:t>-l </a:t>
            </a:r>
            <a:r>
              <a:rPr lang="ro-RO" sz="1400" dirty="0"/>
              <a:t>î</a:t>
            </a:r>
            <a:r>
              <a:rPr lang="en-US" sz="1400" dirty="0"/>
              <a:t>n </a:t>
            </a:r>
            <a:r>
              <a:rPr lang="en-US" sz="1400" dirty="0" err="1"/>
              <a:t>functie</a:t>
            </a:r>
            <a:r>
              <a:rPr lang="en-US" sz="1400" dirty="0"/>
              <a:t> de </a:t>
            </a:r>
            <a:r>
              <a:rPr lang="en-US" sz="1400" dirty="0" err="1"/>
              <a:t>nevoie</a:t>
            </a:r>
            <a:r>
              <a:rPr lang="en-US" sz="1400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674F0B-7316-664E-8E05-42B1DD743D69}"/>
              </a:ext>
            </a:extLst>
          </p:cNvPr>
          <p:cNvSpPr txBox="1"/>
          <p:nvPr/>
        </p:nvSpPr>
        <p:spPr>
          <a:xfrm>
            <a:off x="399513" y="4908051"/>
            <a:ext cx="10421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Reseteaz</a:t>
            </a:r>
            <a:r>
              <a:rPr lang="ro-RO" sz="1400" dirty="0"/>
              <a:t>ă</a:t>
            </a:r>
            <a:r>
              <a:rPr lang="en-US" sz="1400" dirty="0"/>
              <a:t> </a:t>
            </a:r>
            <a:r>
              <a:rPr lang="en-US" sz="1400" dirty="0" err="1"/>
              <a:t>senzorul</a:t>
            </a:r>
            <a:r>
              <a:rPr lang="en-US" sz="1400" dirty="0"/>
              <a:t> de </a:t>
            </a:r>
            <a:r>
              <a:rPr lang="en-US" sz="1400" dirty="0" err="1"/>
              <a:t>rota</a:t>
            </a:r>
            <a:r>
              <a:rPr lang="ro-RO" sz="1400" dirty="0"/>
              <a:t>ț</a:t>
            </a:r>
            <a:r>
              <a:rPr lang="en-US" sz="1400" dirty="0" err="1"/>
              <a:t>ie</a:t>
            </a:r>
            <a:endParaRPr lang="en-US" sz="1400" dirty="0"/>
          </a:p>
        </p:txBody>
      </p:sp>
      <p:pic>
        <p:nvPicPr>
          <p:cNvPr id="13" name="Content Placeholder 6">
            <a:extLst>
              <a:ext uri="{FF2B5EF4-FFF2-40B4-BE49-F238E27FC236}">
                <a16:creationId xmlns:a16="http://schemas.microsoft.com/office/drawing/2014/main" id="{2C7BF805-D432-4773-94BF-D3E90ED53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13" y="2756735"/>
            <a:ext cx="8574087" cy="2151316"/>
          </a:xfrm>
        </p:spPr>
      </p:pic>
    </p:spTree>
    <p:extLst>
      <p:ext uri="{BB962C8B-B14F-4D97-AF65-F5344CB8AC3E}">
        <p14:creationId xmlns:p14="http://schemas.microsoft.com/office/powerpoint/2010/main" val="592534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8BCB5-E4FB-1743-B265-2FD167AE5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 </a:t>
            </a:r>
            <a:r>
              <a:rPr lang="en-US" dirty="0" err="1"/>
              <a:t>cheie</a:t>
            </a:r>
            <a:r>
              <a:rPr lang="en-US" dirty="0"/>
              <a:t>: ,,</a:t>
            </a:r>
            <a:r>
              <a:rPr lang="en-US" dirty="0" err="1"/>
              <a:t>Tuningul</a:t>
            </a:r>
            <a:r>
              <a:rPr lang="en-US" dirty="0"/>
              <a:t>” </a:t>
            </a:r>
            <a:r>
              <a:rPr lang="en-US" dirty="0" err="1"/>
              <a:t>constantei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ACC767-F690-2B48-B3B2-EB44A2210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03BF9FA-538C-D643-A6D2-6C972D90F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546473"/>
            <a:ext cx="8238707" cy="4532805"/>
          </a:xfrm>
        </p:spPr>
        <p:txBody>
          <a:bodyPr>
            <a:noAutofit/>
          </a:bodyPr>
          <a:lstStyle/>
          <a:p>
            <a:r>
              <a:rPr lang="en-US" sz="2000" dirty="0"/>
              <a:t>Constanta de 0.7 din </a:t>
            </a:r>
            <a:r>
              <a:rPr lang="en-US" sz="2000" dirty="0" err="1"/>
              <a:t>slideul</a:t>
            </a:r>
            <a:r>
              <a:rPr lang="en-US" sz="2000" dirty="0"/>
              <a:t> </a:t>
            </a:r>
            <a:r>
              <a:rPr lang="en-US" sz="2000" dirty="0" err="1"/>
              <a:t>trecut</a:t>
            </a:r>
            <a:r>
              <a:rPr lang="en-US" sz="2000" dirty="0"/>
              <a:t> e specific</a:t>
            </a:r>
            <a:r>
              <a:rPr lang="ro-RO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robotului</a:t>
            </a:r>
            <a:r>
              <a:rPr lang="en-US" sz="2000" dirty="0"/>
              <a:t> </a:t>
            </a:r>
            <a:r>
              <a:rPr lang="en-US" sz="2000" dirty="0" err="1"/>
              <a:t>nostru</a:t>
            </a:r>
            <a:r>
              <a:rPr lang="en-US" sz="2000" dirty="0"/>
              <a:t> – </a:t>
            </a:r>
            <a:r>
              <a:rPr lang="en-US" sz="2000" dirty="0" err="1"/>
              <a:t>trebuie</a:t>
            </a:r>
            <a:r>
              <a:rPr lang="en-US" sz="2000" dirty="0"/>
              <a:t> s</a:t>
            </a:r>
            <a:r>
              <a:rPr lang="ro-RO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tunezi</a:t>
            </a:r>
            <a:r>
              <a:rPr lang="en-US" sz="2000" dirty="0"/>
              <a:t> </a:t>
            </a:r>
            <a:r>
              <a:rPr lang="en-US" sz="2000" dirty="0" err="1"/>
              <a:t>aceast</a:t>
            </a:r>
            <a:r>
              <a:rPr lang="ro-RO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valoare</a:t>
            </a:r>
            <a:r>
              <a:rPr lang="en-US" sz="2000" dirty="0"/>
              <a:t> </a:t>
            </a:r>
            <a:r>
              <a:rPr lang="en-US" sz="2000" dirty="0" err="1"/>
              <a:t>singur</a:t>
            </a:r>
            <a:endParaRPr lang="en-US" sz="2000" dirty="0"/>
          </a:p>
          <a:p>
            <a:r>
              <a:rPr lang="en-US" sz="2000" dirty="0" err="1"/>
              <a:t>Aceast</a:t>
            </a:r>
            <a:r>
              <a:rPr lang="ro-RO" sz="2000" dirty="0"/>
              <a:t>ă</a:t>
            </a:r>
            <a:r>
              <a:rPr lang="en-US" sz="2000" dirty="0"/>
              <a:t> constant</a:t>
            </a:r>
            <a:r>
              <a:rPr lang="ro-RO" sz="2000" dirty="0"/>
              <a:t>ă</a:t>
            </a:r>
            <a:r>
              <a:rPr lang="en-US" sz="2000" dirty="0"/>
              <a:t> se </a:t>
            </a:r>
            <a:r>
              <a:rPr lang="en-US" sz="2000" dirty="0" err="1"/>
              <a:t>nume</a:t>
            </a:r>
            <a:r>
              <a:rPr lang="ro-RO" sz="2000" dirty="0"/>
              <a:t>ș</a:t>
            </a:r>
            <a:r>
              <a:rPr lang="en-US" sz="2000" dirty="0" err="1"/>
              <a:t>te</a:t>
            </a:r>
            <a:r>
              <a:rPr lang="en-US" sz="2000" dirty="0"/>
              <a:t> Constanta </a:t>
            </a:r>
            <a:r>
              <a:rPr lang="en-US" sz="2000" dirty="0" err="1"/>
              <a:t>Propor</a:t>
            </a:r>
            <a:r>
              <a:rPr lang="ro-RO" sz="2000" dirty="0"/>
              <a:t>ț</a:t>
            </a:r>
            <a:r>
              <a:rPr lang="en-US" sz="2000" dirty="0" err="1"/>
              <a:t>ional</a:t>
            </a:r>
            <a:r>
              <a:rPr lang="ro-RO" sz="2000" dirty="0"/>
              <a:t>ă</a:t>
            </a:r>
            <a:r>
              <a:rPr lang="en-US" sz="2000" dirty="0"/>
              <a:t> (P</a:t>
            </a:r>
            <a:r>
              <a:rPr lang="ro-RO" sz="2000" dirty="0"/>
              <a:t>ro</a:t>
            </a:r>
            <a:r>
              <a:rPr lang="en-US" sz="2000" dirty="0" err="1"/>
              <a:t>portional</a:t>
            </a:r>
            <a:r>
              <a:rPr lang="en-US" sz="2000" dirty="0"/>
              <a:t> Constant), </a:t>
            </a:r>
            <a:r>
              <a:rPr lang="en-US" sz="2000" dirty="0" err="1"/>
              <a:t>sau</a:t>
            </a:r>
            <a:r>
              <a:rPr lang="en-US" sz="2000" dirty="0"/>
              <a:t> Constanta </a:t>
            </a:r>
            <a:r>
              <a:rPr lang="en-US" sz="2000" dirty="0" err="1"/>
              <a:t>Propor</a:t>
            </a:r>
            <a:r>
              <a:rPr lang="ro-RO" sz="2000" dirty="0"/>
              <a:t>ț</a:t>
            </a:r>
            <a:r>
              <a:rPr lang="en-US" sz="2000" dirty="0" err="1"/>
              <a:t>ionalit</a:t>
            </a:r>
            <a:r>
              <a:rPr lang="ro-RO" sz="2000" dirty="0"/>
              <a:t>ăț</a:t>
            </a:r>
            <a:r>
              <a:rPr lang="en-US" sz="2000" dirty="0"/>
              <a:t>ii</a:t>
            </a:r>
          </a:p>
          <a:p>
            <a:r>
              <a:rPr lang="en-US" sz="2000"/>
              <a:t>Cea</a:t>
            </a:r>
            <a:r>
              <a:rPr lang="en-US" sz="2000" dirty="0"/>
              <a:t> </a:t>
            </a:r>
            <a:r>
              <a:rPr lang="en-US" sz="2000" dirty="0" err="1"/>
              <a:t>mai</a:t>
            </a:r>
            <a:r>
              <a:rPr lang="en-US" sz="2000" dirty="0"/>
              <a:t> </a:t>
            </a:r>
            <a:r>
              <a:rPr lang="en-US" sz="2000" dirty="0" err="1"/>
              <a:t>uzual</a:t>
            </a:r>
            <a:r>
              <a:rPr lang="ro-RO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metod</a:t>
            </a:r>
            <a:r>
              <a:rPr lang="ro-RO" sz="2000" dirty="0"/>
              <a:t>ă</a:t>
            </a:r>
            <a:r>
              <a:rPr lang="en-US" sz="2000" dirty="0"/>
              <a:t> de tuning </a:t>
            </a:r>
            <a:r>
              <a:rPr lang="en-US" sz="2000" dirty="0" err="1"/>
              <a:t>este</a:t>
            </a:r>
            <a:r>
              <a:rPr lang="en-US" sz="2000" dirty="0"/>
              <a:t> s</a:t>
            </a:r>
            <a:r>
              <a:rPr lang="ro-RO" sz="2000" dirty="0"/>
              <a:t>ă</a:t>
            </a:r>
            <a:r>
              <a:rPr lang="en-US" sz="2000" dirty="0"/>
              <a:t> </a:t>
            </a:r>
            <a:r>
              <a:rPr lang="ro-RO" sz="2000" dirty="0"/>
              <a:t>î</a:t>
            </a:r>
            <a:r>
              <a:rPr lang="en-US" sz="2000" dirty="0" err="1"/>
              <a:t>ncerci</a:t>
            </a:r>
            <a:r>
              <a:rPr lang="en-US" sz="2000" dirty="0"/>
              <a:t> p</a:t>
            </a:r>
            <a:r>
              <a:rPr lang="ro-RO" sz="2000" dirty="0"/>
              <a:t>â</a:t>
            </a:r>
            <a:r>
              <a:rPr lang="en-US" sz="2000" dirty="0"/>
              <a:t>n</a:t>
            </a:r>
            <a:r>
              <a:rPr lang="ro-RO" sz="2000" dirty="0"/>
              <a:t>ă</a:t>
            </a:r>
            <a:r>
              <a:rPr lang="en-US" sz="2000" dirty="0"/>
              <a:t> </a:t>
            </a:r>
            <a:r>
              <a:rPr lang="ro-RO" sz="2000" dirty="0"/>
              <a:t>îț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iese</a:t>
            </a:r>
            <a:r>
              <a:rPr lang="en-US" sz="2000" dirty="0"/>
              <a:t> </a:t>
            </a:r>
            <a:r>
              <a:rPr lang="en-US" sz="2000" dirty="0" err="1"/>
              <a:t>prin</a:t>
            </a:r>
            <a:r>
              <a:rPr lang="en-US" sz="2000" dirty="0"/>
              <a:t> ,,trial and error”.</a:t>
            </a:r>
          </a:p>
          <a:p>
            <a:r>
              <a:rPr lang="en-US" sz="2000" dirty="0" err="1"/>
              <a:t>Acest</a:t>
            </a:r>
            <a:r>
              <a:rPr lang="en-US" sz="2000" dirty="0"/>
              <a:t> process </a:t>
            </a:r>
            <a:r>
              <a:rPr lang="en-US" sz="2000" dirty="0" err="1"/>
              <a:t>poate</a:t>
            </a:r>
            <a:r>
              <a:rPr lang="en-US" sz="2000" dirty="0"/>
              <a:t> s</a:t>
            </a:r>
            <a:r>
              <a:rPr lang="ro-RO" sz="2000" dirty="0"/>
              <a:t>ă</a:t>
            </a:r>
            <a:r>
              <a:rPr lang="en-US" sz="2000" dirty="0"/>
              <a:t> </a:t>
            </a:r>
            <a:r>
              <a:rPr lang="en-US" sz="2000" dirty="0" err="1"/>
              <a:t>ia</a:t>
            </a:r>
            <a:r>
              <a:rPr lang="en-US" sz="2000" dirty="0"/>
              <a:t> </a:t>
            </a:r>
            <a:r>
              <a:rPr lang="en-US" sz="2000" dirty="0" err="1"/>
              <a:t>timp.</a:t>
            </a:r>
            <a:r>
              <a:rPr lang="en-US" sz="2000" dirty="0"/>
              <a:t> Ai </a:t>
            </a:r>
            <a:r>
              <a:rPr lang="en-US" sz="2000" dirty="0" err="1"/>
              <a:t>aici</a:t>
            </a:r>
            <a:r>
              <a:rPr lang="en-US" sz="2000" dirty="0"/>
              <a:t> c</a:t>
            </a:r>
            <a:r>
              <a:rPr lang="ro-RO" sz="2000" dirty="0"/>
              <a:t>â</a:t>
            </a:r>
            <a:r>
              <a:rPr lang="en-US" sz="2000" dirty="0" err="1"/>
              <a:t>teva</a:t>
            </a:r>
            <a:r>
              <a:rPr lang="en-US" sz="2000" dirty="0"/>
              <a:t> </a:t>
            </a:r>
            <a:r>
              <a:rPr lang="en-US" sz="2000" dirty="0" err="1"/>
              <a:t>sfaturi</a:t>
            </a:r>
            <a:r>
              <a:rPr lang="en-US" sz="2000" dirty="0"/>
              <a:t> utile:</a:t>
            </a:r>
          </a:p>
          <a:p>
            <a:pPr lvl="1"/>
            <a:r>
              <a:rPr lang="ro-RO" sz="1800" dirty="0"/>
              <a:t>Î</a:t>
            </a:r>
            <a:r>
              <a:rPr lang="en-US" sz="1800" dirty="0" err="1"/>
              <a:t>ncepe</a:t>
            </a:r>
            <a:r>
              <a:rPr lang="en-US" sz="1800" dirty="0"/>
              <a:t> cu </a:t>
            </a:r>
            <a:r>
              <a:rPr lang="en-US" sz="1800" dirty="0" err="1"/>
              <a:t>constanta</a:t>
            </a:r>
            <a:r>
              <a:rPr lang="en-US" sz="1800" dirty="0"/>
              <a:t> ca 1.0 </a:t>
            </a:r>
            <a:r>
              <a:rPr lang="ro-RO" sz="1800" dirty="0"/>
              <a:t>ș</a:t>
            </a:r>
            <a:r>
              <a:rPr lang="en-US" sz="1800" dirty="0" err="1"/>
              <a:t>i</a:t>
            </a:r>
            <a:r>
              <a:rPr lang="en-US" sz="1800" dirty="0"/>
              <a:t> </a:t>
            </a:r>
            <a:r>
              <a:rPr lang="en-US" sz="1800" dirty="0" err="1"/>
              <a:t>ajuteaz</a:t>
            </a:r>
            <a:r>
              <a:rPr lang="ro-RO" sz="1800" dirty="0"/>
              <a:t>ă</a:t>
            </a:r>
            <a:r>
              <a:rPr lang="en-US" sz="1800" dirty="0"/>
              <a:t> cu ± 0.5 la </a:t>
            </a:r>
            <a:r>
              <a:rPr lang="en-US" sz="1800" dirty="0" err="1"/>
              <a:t>fiecare</a:t>
            </a:r>
            <a:r>
              <a:rPr lang="en-US" sz="1800" dirty="0"/>
              <a:t> </a:t>
            </a:r>
            <a:r>
              <a:rPr lang="ro-RO" sz="1800" dirty="0"/>
              <a:t>î</a:t>
            </a:r>
            <a:r>
              <a:rPr lang="en-US" sz="1800" dirty="0" err="1"/>
              <a:t>ncercare</a:t>
            </a:r>
            <a:r>
              <a:rPr lang="en-US" sz="1800" dirty="0"/>
              <a:t>.</a:t>
            </a:r>
          </a:p>
          <a:p>
            <a:pPr lvl="1"/>
            <a:r>
              <a:rPr lang="en-US" sz="1800" dirty="0" err="1"/>
              <a:t>Ajusteaz</a:t>
            </a:r>
            <a:r>
              <a:rPr lang="ro-RO" sz="1800" dirty="0"/>
              <a:t>ă</a:t>
            </a:r>
            <a:r>
              <a:rPr lang="en-US" sz="1800" dirty="0"/>
              <a:t> p</a:t>
            </a:r>
            <a:r>
              <a:rPr lang="ro-RO" sz="1800" dirty="0"/>
              <a:t>â</a:t>
            </a:r>
            <a:r>
              <a:rPr lang="en-US" sz="1800" dirty="0"/>
              <a:t>n</a:t>
            </a:r>
            <a:r>
              <a:rPr lang="ro-RO" sz="1800" dirty="0"/>
              <a:t>ă</a:t>
            </a:r>
            <a:r>
              <a:rPr lang="en-US" sz="1800" dirty="0"/>
              <a:t> c</a:t>
            </a:r>
            <a:r>
              <a:rPr lang="ro-RO" sz="1800" dirty="0"/>
              <a:t>â</a:t>
            </a:r>
            <a:r>
              <a:rPr lang="en-US" sz="1800" dirty="0" err="1"/>
              <a:t>nd</a:t>
            </a:r>
            <a:r>
              <a:rPr lang="en-US" sz="1800" dirty="0"/>
              <a:t> </a:t>
            </a:r>
            <a:r>
              <a:rPr lang="en-US" sz="1800" dirty="0" err="1"/>
              <a:t>controlul</a:t>
            </a:r>
            <a:r>
              <a:rPr lang="en-US" sz="1800" dirty="0"/>
              <a:t> </a:t>
            </a:r>
            <a:r>
              <a:rPr lang="en-US" sz="1800" dirty="0" err="1"/>
              <a:t>devine</a:t>
            </a:r>
            <a:r>
              <a:rPr lang="en-US" sz="1800" dirty="0"/>
              <a:t> </a:t>
            </a:r>
            <a:r>
              <a:rPr lang="en-US" sz="1800" dirty="0" err="1"/>
              <a:t>mai</a:t>
            </a:r>
            <a:r>
              <a:rPr lang="en-US" sz="1800" dirty="0"/>
              <a:t> fin.</a:t>
            </a:r>
          </a:p>
          <a:p>
            <a:pPr lvl="1"/>
            <a:r>
              <a:rPr lang="en-US" sz="1800" dirty="0" err="1"/>
              <a:t>Ajusteza</a:t>
            </a:r>
            <a:r>
              <a:rPr lang="en-US" sz="1800" dirty="0"/>
              <a:t> ±0.1 </a:t>
            </a:r>
            <a:r>
              <a:rPr lang="en-US" sz="1800" dirty="0" err="1"/>
              <a:t>pentru</a:t>
            </a:r>
            <a:r>
              <a:rPr lang="en-US" sz="1800" dirty="0"/>
              <a:t> tuning fin.</a:t>
            </a:r>
          </a:p>
        </p:txBody>
      </p:sp>
    </p:spTree>
    <p:extLst>
      <p:ext uri="{BB962C8B-B14F-4D97-AF65-F5344CB8AC3E}">
        <p14:creationId xmlns:p14="http://schemas.microsoft.com/office/powerpoint/2010/main" val="286476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8A246-0A82-4AE8-8B83-0F4D544A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</a:t>
            </a:r>
            <a:r>
              <a:rPr lang="en-US" dirty="0" err="1"/>
              <a:t>Propor</a:t>
            </a:r>
            <a:r>
              <a:rPr lang="ro-RO" dirty="0"/>
              <a:t>ț</a:t>
            </a:r>
            <a:r>
              <a:rPr lang="en-US" dirty="0" err="1"/>
              <a:t>ional</a:t>
            </a:r>
            <a:r>
              <a:rPr lang="en-US" dirty="0"/>
              <a:t> (Constanta 0.6)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F4FC6-BB78-41AE-BAFE-D8869754E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pic>
        <p:nvPicPr>
          <p:cNvPr id="12" name="p6 576">
            <a:hlinkClick r:id="" action="ppaction://media"/>
            <a:extLst>
              <a:ext uri="{FF2B5EF4-FFF2-40B4-BE49-F238E27FC236}">
                <a16:creationId xmlns:a16="http://schemas.microsoft.com/office/drawing/2014/main" id="{D1B959EF-E85A-4EB3-A0F1-ACD8CDCB3DC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5315" y="1390955"/>
            <a:ext cx="8673370" cy="487921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2F53BD2-9740-9145-ADFF-F59897374259}"/>
              </a:ext>
            </a:extLst>
          </p:cNvPr>
          <p:cNvSpPr txBox="1"/>
          <p:nvPr/>
        </p:nvSpPr>
        <p:spPr>
          <a:xfrm>
            <a:off x="199698" y="5900839"/>
            <a:ext cx="3720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Play video. Turn on volume</a:t>
            </a:r>
          </a:p>
        </p:txBody>
      </p:sp>
    </p:spTree>
    <p:extLst>
      <p:ext uri="{BB962C8B-B14F-4D97-AF65-F5344CB8AC3E}">
        <p14:creationId xmlns:p14="http://schemas.microsoft.com/office/powerpoint/2010/main" val="325194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9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advanced</Template>
  <TotalTime>3145</TotalTime>
  <Words>970</Words>
  <Application>Microsoft Office PowerPoint</Application>
  <PresentationFormat>On-screen Show (4:3)</PresentationFormat>
  <Paragraphs>77</Paragraphs>
  <Slides>11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Helvetica Neue</vt:lpstr>
      <vt:lpstr>Wingdings</vt:lpstr>
      <vt:lpstr>advanced</vt:lpstr>
      <vt:lpstr>EV3 Classroom: Line Follower Proporțional</vt:lpstr>
      <vt:lpstr>Obiectivele lecției</vt:lpstr>
      <vt:lpstr>Cât de departe este robotul față de linie?</vt:lpstr>
      <vt:lpstr>Programul de ,,Line Following”</vt:lpstr>
      <vt:lpstr>Cum faci un Line Follower proporțional?</vt:lpstr>
      <vt:lpstr>Provocare</vt:lpstr>
      <vt:lpstr>Line Follower Proporțional</vt:lpstr>
      <vt:lpstr>Pas cheie: ,,Tuningul” constantei</vt:lpstr>
      <vt:lpstr>Control Proporțional (Constanta 0.6)</vt:lpstr>
      <vt:lpstr>Control Proporțional (Constanta 0.8)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 Followers: Basic to Proportional</dc:title>
  <dc:creator>Sanjay Seshan</dc:creator>
  <cp:lastModifiedBy>marinela buruiana</cp:lastModifiedBy>
  <cp:revision>51</cp:revision>
  <cp:lastPrinted>2015-11-15T16:45:50Z</cp:lastPrinted>
  <dcterms:created xsi:type="dcterms:W3CDTF">2014-10-28T21:59:38Z</dcterms:created>
  <dcterms:modified xsi:type="dcterms:W3CDTF">2023-09-15T12:01:32Z</dcterms:modified>
</cp:coreProperties>
</file>

<file path=docProps/thumbnail.jpeg>
</file>